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21" r:id="rId3"/>
    <p:sldId id="308" r:id="rId4"/>
    <p:sldId id="339" r:id="rId5"/>
    <p:sldId id="285" r:id="rId6"/>
    <p:sldId id="290" r:id="rId7"/>
    <p:sldId id="291" r:id="rId8"/>
    <p:sldId id="286" r:id="rId9"/>
    <p:sldId id="295" r:id="rId10"/>
    <p:sldId id="337" r:id="rId11"/>
    <p:sldId id="330" r:id="rId12"/>
    <p:sldId id="328" r:id="rId13"/>
    <p:sldId id="302" r:id="rId14"/>
    <p:sldId id="336" r:id="rId15"/>
    <p:sldId id="331" r:id="rId16"/>
    <p:sldId id="289" r:id="rId17"/>
    <p:sldId id="323" r:id="rId18"/>
    <p:sldId id="324" r:id="rId19"/>
    <p:sldId id="326" r:id="rId20"/>
    <p:sldId id="325" r:id="rId21"/>
    <p:sldId id="338" r:id="rId22"/>
    <p:sldId id="329" r:id="rId23"/>
    <p:sldId id="261" r:id="rId24"/>
    <p:sldId id="327" r:id="rId25"/>
    <p:sldId id="333" r:id="rId26"/>
    <p:sldId id="343" r:id="rId27"/>
    <p:sldId id="335" r:id="rId28"/>
    <p:sldId id="340" r:id="rId29"/>
    <p:sldId id="264" r:id="rId30"/>
    <p:sldId id="307" r:id="rId31"/>
    <p:sldId id="314" r:id="rId32"/>
    <p:sldId id="342" r:id="rId33"/>
    <p:sldId id="320" r:id="rId34"/>
    <p:sldId id="319" r:id="rId35"/>
    <p:sldId id="332" r:id="rId36"/>
    <p:sldId id="341" r:id="rId37"/>
    <p:sldId id="334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FF"/>
    <a:srgbClr val="008000"/>
    <a:srgbClr val="9933FF"/>
    <a:srgbClr val="F6E504"/>
    <a:srgbClr val="CDC800"/>
    <a:srgbClr val="5600AC"/>
    <a:srgbClr val="45B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7944" autoAdjust="0"/>
  </p:normalViewPr>
  <p:slideViewPr>
    <p:cSldViewPr>
      <p:cViewPr>
        <p:scale>
          <a:sx n="100" d="100"/>
          <a:sy n="100" d="100"/>
        </p:scale>
        <p:origin x="-1074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7EF62934-5C4F-4726-B4BD-03DFBAFD7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62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38E6DB80-96D3-428B-8600-083BA7FF5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82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85992-BE3F-4041-AB83-B31C6D4C86A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85BA871-6C2D-482E-8DA8-82EC34E3895A}" type="slidenum">
              <a:rPr lang="en-US" sz="1200" b="0"/>
              <a:pPr algn="r"/>
              <a:t>2</a:t>
            </a:fld>
            <a:endParaRPr 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5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6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7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8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9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2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2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2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25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0">
                <a:latin typeface="Arial Black" pitchFamily="34" charset="0"/>
              </a:rPr>
              <a:t>L/O/G/O</a:t>
            </a:r>
          </a:p>
        </p:txBody>
      </p: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9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b="0"/>
            </a:p>
          </p:txBody>
        </p:sp>
        <p:sp>
          <p:nvSpPr>
            <p:cNvPr id="30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b="0"/>
            </a:p>
          </p:txBody>
        </p:sp>
      </p:grpSp>
      <p:sp>
        <p:nvSpPr>
          <p:cNvPr id="31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32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pic>
        <p:nvPicPr>
          <p:cNvPr id="34" name="Picture 83" descr="water"/>
          <p:cNvPicPr>
            <a:picLocks noChangeAspect="1" noChangeArrowheads="1"/>
          </p:cNvPicPr>
          <p:nvPr/>
        </p:nvPicPr>
        <p:blipFill>
          <a:blip r:embed="rId2"/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341A73-C6CE-4097-A03C-F277BB6AD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6725-E362-4B8C-8E0A-74AC5171F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74729-A2F4-48B4-8CB7-7F762B2EC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9EFF-00F7-43F1-A9DB-8BD5BFA6B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F07F9-1928-4758-B1F2-13E371E3F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F3FD7-A8C7-4D2C-B4C8-164EEFE30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810C6-EABE-482E-9E2A-9F5D91E17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30AB4-3ADB-46C9-BF74-9B1E9EEED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E6FC4-68B1-494F-ABD6-1676A061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A30EE-1A75-4691-B8D6-FA1DD2C25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6E3D4-AE1B-4649-A9AA-17530D9F7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10473-A2FF-453D-86E9-5BB31FBCF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DBE1C-223F-468D-9E2B-32494F36E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0AAE9-2352-48B6-A638-93BB6BEE9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514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00234401-F70D-4824-A6EC-0F4F613FE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b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5151" name="Picture 37" descr="water"/>
          <p:cNvPicPr>
            <a:picLocks noChangeAspect="1" noChangeArrowheads="1"/>
          </p:cNvPicPr>
          <p:nvPr/>
        </p:nvPicPr>
        <p:blipFill>
          <a:blip r:embed="rId16"/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2" name="Picture 38" descr="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76;&#1084;&#1080;&#1085;&#1080;&#1089;&#1090;&#1088;&#1072;&#1090;&#1086;&#1088;\Desktop\30%20&#1084;&#1072;&#1103;%202017&#1075;&#1086;&#1076;\&#1087;&#1086;&#1088;&#1090;&#1092;&#1086;&#1083;&#1080;&#1086;\dj_next_-_mechta_pianino_(zvukoff.ru)%20(2).mp3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0;&#1076;&#1084;&#1080;&#1085;&#1080;&#1089;&#1090;&#1088;&#1072;&#1090;&#1086;&#1088;\Desktop\&#1090;&#1100;\&#1089;&#1090;&#1080;&#1093;&#1080;%20-&#1092;&#1088;&#1072;&#1079;&#1099;\image%20(16).mp4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62.gif"/><Relationship Id="rId5" Type="http://schemas.openxmlformats.org/officeDocument/2006/relationships/image" Target="../media/image57.jpeg"/><Relationship Id="rId10" Type="http://schemas.openxmlformats.org/officeDocument/2006/relationships/image" Target="../media/image61.gif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4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46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30%20&#1084;&#1072;&#1103;%202017&#1075;&#1086;&#1076;\&#1087;&#1086;&#1088;&#1090;&#1092;&#1086;&#1083;&#1080;&#1086;\007.mp3" TargetMode="External"/><Relationship Id="rId6" Type="http://schemas.openxmlformats.org/officeDocument/2006/relationships/image" Target="../media/image126.png"/><Relationship Id="rId5" Type="http://schemas.openxmlformats.org/officeDocument/2006/relationships/image" Target="../media/image125.gif"/><Relationship Id="rId4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30%20&#1084;&#1072;&#1103;%202017&#1075;&#1086;&#1076;\&#1087;&#1086;&#1088;&#1090;&#1092;&#1086;&#1083;&#1080;&#1086;\002derevenkim.mp3" TargetMode="Externa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gif"/><Relationship Id="rId3" Type="http://schemas.openxmlformats.org/officeDocument/2006/relationships/image" Target="../media/image154.jpeg"/><Relationship Id="rId7" Type="http://schemas.openxmlformats.org/officeDocument/2006/relationships/image" Target="../media/image157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hyperlink" Target="http://images.yandex.ru/yandsearch?text=%D0%B2%D0%B8%D0%B4%20%D0%B8%D0%B7%20%D0%BA%D0%BE%D1%81%D0%BC%D0%BE%D1%81%D0%B0%20%D0%BF%D0%BE%D1%81%D1%91%D0%BB%D0%BA%D0%B0%20%D0%B1%D0%BE%D1%80%D0%B8%D1%81%D0%BE%D0%B3%D0%BB%D0%B5%D0%B1%D1%81%D0%BA%D0%B8%D0%B9%20%D1%83%D0%B1%D0%B8%D0%BD%D1%81%D0%BA%D0%BE%D0%B3%D0%BE%20%D1%80%D0%B0%D0%B9%D0%BE%D0%BD%D0%B0%20%D0%BD%D0%BE%D0%B2%D0%BE%D1%81%D0%B8%D0%B1%D0%B8%D1%80%D1%81%D0%BA%D0%BE%D0%B9%20%D0%BE%D0%B1%D0%BB%D0%B0%D1%81%D1%82%D0%B8&amp;noreask=1&amp;img_url=www.ayda.ru/russia/novosibirsk/map/novosibirsk-region-map-2319-4.jpg&amp;pos=3&amp;rpt=simage&amp;lr=65" TargetMode="External"/><Relationship Id="rId4" Type="http://schemas.openxmlformats.org/officeDocument/2006/relationships/image" Target="../media/image155.jpeg"/><Relationship Id="rId9" Type="http://schemas.openxmlformats.org/officeDocument/2006/relationships/image" Target="../media/image159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gif"/><Relationship Id="rId7" Type="http://schemas.openxmlformats.org/officeDocument/2006/relationships/image" Target="../media/image16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30%20&#1084;&#1072;&#1103;%202017&#1075;&#1086;&#1076;\&#1087;&#1086;&#1088;&#1090;&#1092;&#1086;&#1083;&#1080;&#1086;\sergey_belikov_-_snitsya_mne_derevnya_minus_(zaycev.net).mp3" TargetMode="External"/><Relationship Id="rId6" Type="http://schemas.openxmlformats.org/officeDocument/2006/relationships/image" Target="../media/image164.jpeg"/><Relationship Id="rId5" Type="http://schemas.openxmlformats.org/officeDocument/2006/relationships/image" Target="../media/image163.gif"/><Relationship Id="rId4" Type="http://schemas.openxmlformats.org/officeDocument/2006/relationships/image" Target="../media/image16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gif"/><Relationship Id="rId7" Type="http://schemas.openxmlformats.org/officeDocument/2006/relationships/image" Target="../media/image26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www.themegallery.com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invGray">
          <a:xfrm>
            <a:off x="428596" y="115888"/>
            <a:ext cx="7500990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Муниципальное  казённое учреждение культуры</a:t>
            </a:r>
          </a:p>
          <a:p>
            <a:pPr algn="ctr">
              <a:defRPr/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«Борисоглебский  социально-культурный центр»  .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invGray">
          <a:xfrm>
            <a:off x="5715008" y="2205038"/>
            <a:ext cx="3286148" cy="2862322"/>
          </a:xfrm>
          <a:prstGeom prst="flowChartMagneticDrum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66"/>
                </a:solidFill>
              </a:rPr>
              <a:t>Здесь </a:t>
            </a:r>
          </a:p>
          <a:p>
            <a:pPr algn="ctr"/>
            <a:r>
              <a:rPr lang="ru-RU" sz="2000" dirty="0" smtClean="0">
                <a:solidFill>
                  <a:srgbClr val="FF0066"/>
                </a:solidFill>
              </a:rPr>
              <a:t>Трудятся  под  девизом:</a:t>
            </a:r>
          </a:p>
          <a:p>
            <a:pPr algn="ctr"/>
            <a:endParaRPr lang="ru-RU" sz="2000" dirty="0" smtClean="0">
              <a:solidFill>
                <a:srgbClr val="FF0066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66"/>
                </a:solidFill>
              </a:rPr>
              <a:t>«Не тлеть, а ярким пламенем гореть»</a:t>
            </a:r>
            <a:endParaRPr lang="ru-RU" sz="2000" dirty="0">
              <a:solidFill>
                <a:srgbClr val="FF0066"/>
              </a:solidFill>
            </a:endParaRPr>
          </a:p>
        </p:txBody>
      </p:sp>
      <p:pic>
        <p:nvPicPr>
          <p:cNvPr id="10241" name="Picture 1" descr="E:\ира п\SDC10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72008"/>
            <a:ext cx="2857520" cy="2143140"/>
          </a:xfrm>
          <a:prstGeom prst="rect">
            <a:avLst/>
          </a:prstGeom>
          <a:noFill/>
        </p:spPr>
      </p:pic>
      <p:pic>
        <p:nvPicPr>
          <p:cNvPr id="10242" name="Picture 2" descr="E:\ира п\Новая папка (4)\P1010347.JPG"/>
          <p:cNvPicPr>
            <a:picLocks noChangeAspect="1" noChangeArrowheads="1"/>
          </p:cNvPicPr>
          <p:nvPr/>
        </p:nvPicPr>
        <p:blipFill>
          <a:blip r:embed="rId5" cstate="print"/>
          <a:srcRect l="16051" r="8593"/>
          <a:stretch>
            <a:fillRect/>
          </a:stretch>
        </p:blipFill>
        <p:spPr bwMode="auto">
          <a:xfrm>
            <a:off x="142844" y="2071678"/>
            <a:ext cx="1626940" cy="2428892"/>
          </a:xfrm>
          <a:prstGeom prst="rect">
            <a:avLst/>
          </a:prstGeom>
          <a:noFill/>
        </p:spPr>
      </p:pic>
      <p:pic>
        <p:nvPicPr>
          <p:cNvPr id="10243" name="Picture 3" descr="E:\ира п\Новая папка\P10001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2285992"/>
            <a:ext cx="2500330" cy="2191577"/>
          </a:xfrm>
          <a:prstGeom prst="rect">
            <a:avLst/>
          </a:prstGeom>
          <a:noFill/>
        </p:spPr>
      </p:pic>
      <p:pic>
        <p:nvPicPr>
          <p:cNvPr id="10244" name="Picture 4" descr="E:\ира п\100 лет Борисоглебке\DSC084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572008"/>
            <a:ext cx="2857520" cy="2071702"/>
          </a:xfrm>
          <a:prstGeom prst="rect">
            <a:avLst/>
          </a:prstGeom>
          <a:noFill/>
        </p:spPr>
      </p:pic>
      <p:pic>
        <p:nvPicPr>
          <p:cNvPr id="10245" name="Picture 5" descr="E:\ира п\100 лет Борисоглебке\P1010019.JPG"/>
          <p:cNvPicPr>
            <a:picLocks noChangeAspect="1" noChangeArrowheads="1"/>
          </p:cNvPicPr>
          <p:nvPr/>
        </p:nvPicPr>
        <p:blipFill>
          <a:blip r:embed="rId8" cstate="print"/>
          <a:srcRect l="69531"/>
          <a:stretch>
            <a:fillRect/>
          </a:stretch>
        </p:blipFill>
        <p:spPr bwMode="auto">
          <a:xfrm>
            <a:off x="7858148" y="2357430"/>
            <a:ext cx="966629" cy="2379405"/>
          </a:xfrm>
          <a:prstGeom prst="rect">
            <a:avLst/>
          </a:prstGeom>
          <a:noFill/>
        </p:spPr>
      </p:pic>
      <p:pic>
        <p:nvPicPr>
          <p:cNvPr id="10" name="Picture 10" descr="32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2" y="2643182"/>
            <a:ext cx="2214578" cy="189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32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10500" y="571480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32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714356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:\Users\Администратор\Pictures\5306728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5750" y="5562600"/>
            <a:ext cx="1238250" cy="1295400"/>
          </a:xfrm>
          <a:prstGeom prst="rect">
            <a:avLst/>
          </a:prstGeom>
          <a:noFill/>
        </p:spPr>
      </p:pic>
      <p:pic>
        <p:nvPicPr>
          <p:cNvPr id="14" name="Picture 6" descr="C:\Users\Администратор\Pictures\5306728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42908" y="5562600"/>
            <a:ext cx="1238250" cy="1295400"/>
          </a:xfrm>
          <a:prstGeom prst="rect">
            <a:avLst/>
          </a:prstGeom>
          <a:noFill/>
        </p:spPr>
      </p:pic>
      <p:pic>
        <p:nvPicPr>
          <p:cNvPr id="16" name="dj_next_-_mechta_pianino_(zvukoff.ru) (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1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5727"/>
            <a:ext cx="4572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 нас</a:t>
            </a:r>
          </a:p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связала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5" descr="E:\9 мая\DSC04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929066"/>
            <a:ext cx="1857388" cy="2579507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Scan\Scan_20170523_221519.jpg"/>
          <p:cNvPicPr>
            <a:picLocks noChangeAspect="1" noChangeArrowheads="1"/>
          </p:cNvPicPr>
          <p:nvPr/>
        </p:nvPicPr>
        <p:blipFill>
          <a:blip r:embed="rId3" cstate="print"/>
          <a:srcRect l="33955" r="29018" b="7579"/>
          <a:stretch>
            <a:fillRect/>
          </a:stretch>
        </p:blipFill>
        <p:spPr bwMode="auto">
          <a:xfrm>
            <a:off x="285720" y="1142984"/>
            <a:ext cx="1857389" cy="2357454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Scan\Scan_20170523_221629.jpg"/>
          <p:cNvPicPr>
            <a:picLocks noChangeAspect="1" noChangeArrowheads="1"/>
          </p:cNvPicPr>
          <p:nvPr/>
        </p:nvPicPr>
        <p:blipFill>
          <a:blip r:embed="rId4" cstate="print"/>
          <a:srcRect t="10811" r="2473" b="5405"/>
          <a:stretch>
            <a:fillRect/>
          </a:stretch>
        </p:blipFill>
        <p:spPr bwMode="auto">
          <a:xfrm>
            <a:off x="2214546" y="1643050"/>
            <a:ext cx="3714776" cy="2857520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Scan\Scan_20170523_2217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357298"/>
            <a:ext cx="2693904" cy="2500330"/>
          </a:xfrm>
          <a:prstGeom prst="rect">
            <a:avLst/>
          </a:prstGeom>
          <a:noFill/>
        </p:spPr>
      </p:pic>
      <p:pic>
        <p:nvPicPr>
          <p:cNvPr id="2053" name="Picture 5" descr="C:\Users\Администратор\Desktop\Scan\Scan_20170523_222234.jpg"/>
          <p:cNvPicPr>
            <a:picLocks noChangeAspect="1" noChangeArrowheads="1"/>
          </p:cNvPicPr>
          <p:nvPr/>
        </p:nvPicPr>
        <p:blipFill>
          <a:blip r:embed="rId6" cstate="print"/>
          <a:srcRect l="3509" t="8946" r="5263" b="7554"/>
          <a:stretch>
            <a:fillRect/>
          </a:stretch>
        </p:blipFill>
        <p:spPr bwMode="auto">
          <a:xfrm>
            <a:off x="5072066" y="4572008"/>
            <a:ext cx="3929090" cy="2115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66"/>
                </a:solidFill>
              </a:rPr>
              <a:t>Визуальная характеристика</a:t>
            </a:r>
            <a:br>
              <a:rPr lang="ru-RU" dirty="0" smtClean="0">
                <a:solidFill>
                  <a:srgbClr val="FF0066"/>
                </a:solidFill>
              </a:rPr>
            </a:br>
            <a:r>
              <a:rPr lang="ru-RU" dirty="0" smtClean="0">
                <a:solidFill>
                  <a:srgbClr val="FF0066"/>
                </a:solidFill>
              </a:rPr>
              <a:t>Творческое досье: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5" name="Picture 6" descr="E:\ира п\100 лет Борисоглебке\DSC08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357298"/>
            <a:ext cx="2839431" cy="2357454"/>
          </a:xfrm>
          <a:prstGeom prst="rect">
            <a:avLst/>
          </a:prstGeom>
          <a:noFill/>
        </p:spPr>
      </p:pic>
      <p:pic>
        <p:nvPicPr>
          <p:cNvPr id="46082" name="Picture 2" descr="E:\ира п\Новая папка (3)\P1000698.JPG"/>
          <p:cNvPicPr>
            <a:picLocks noChangeAspect="1" noChangeArrowheads="1"/>
          </p:cNvPicPr>
          <p:nvPr/>
        </p:nvPicPr>
        <p:blipFill>
          <a:blip r:embed="rId3" cstate="print"/>
          <a:srcRect l="30469"/>
          <a:stretch>
            <a:fillRect/>
          </a:stretch>
        </p:blipFill>
        <p:spPr bwMode="auto">
          <a:xfrm>
            <a:off x="3428992" y="4126524"/>
            <a:ext cx="2357454" cy="2542867"/>
          </a:xfrm>
          <a:prstGeom prst="rect">
            <a:avLst/>
          </a:prstGeom>
          <a:noFill/>
        </p:spPr>
      </p:pic>
      <p:pic>
        <p:nvPicPr>
          <p:cNvPr id="6" name="Picture 6" descr="E:\день матери 2016\день матери2016\DSCN1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571876"/>
            <a:ext cx="2643206" cy="2482470"/>
          </a:xfrm>
          <a:prstGeom prst="rect">
            <a:avLst/>
          </a:prstGeom>
          <a:noFill/>
        </p:spPr>
      </p:pic>
      <p:pic>
        <p:nvPicPr>
          <p:cNvPr id="7" name="Picture 9" descr="E:\день матери 2016\день матери2016\DSCN1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500570"/>
            <a:ext cx="2643174" cy="1982381"/>
          </a:xfrm>
          <a:prstGeom prst="rect">
            <a:avLst/>
          </a:prstGeom>
          <a:noFill/>
        </p:spPr>
      </p:pic>
      <p:pic>
        <p:nvPicPr>
          <p:cNvPr id="8" name="Picture 3" descr="E:\9 мая\DSC04841.JPG"/>
          <p:cNvPicPr>
            <a:picLocks noChangeAspect="1" noChangeArrowheads="1"/>
          </p:cNvPicPr>
          <p:nvPr/>
        </p:nvPicPr>
        <p:blipFill>
          <a:blip r:embed="rId6" cstate="print"/>
          <a:srcRect r="16216"/>
          <a:stretch>
            <a:fillRect/>
          </a:stretch>
        </p:blipFill>
        <p:spPr bwMode="auto">
          <a:xfrm>
            <a:off x="3071802" y="1714487"/>
            <a:ext cx="2428892" cy="2325035"/>
          </a:xfrm>
          <a:prstGeom prst="rect">
            <a:avLst/>
          </a:prstGeom>
          <a:noFill/>
        </p:spPr>
      </p:pic>
      <p:pic>
        <p:nvPicPr>
          <p:cNvPr id="9" name="Picture 9" descr="E:\9 мая\DSC048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1428736"/>
            <a:ext cx="2762071" cy="183941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ира п\1.JPG"/>
          <p:cNvPicPr>
            <a:picLocks noChangeAspect="1" noChangeArrowheads="1"/>
          </p:cNvPicPr>
          <p:nvPr/>
        </p:nvPicPr>
        <p:blipFill>
          <a:blip r:embed="rId3" cstate="print"/>
          <a:srcRect l="18518"/>
          <a:stretch>
            <a:fillRect/>
          </a:stretch>
        </p:blipFill>
        <p:spPr bwMode="auto">
          <a:xfrm>
            <a:off x="142844" y="214290"/>
            <a:ext cx="1571635" cy="2214554"/>
          </a:xfrm>
          <a:prstGeom prst="rect">
            <a:avLst/>
          </a:prstGeom>
          <a:noFill/>
        </p:spPr>
      </p:pic>
      <p:pic>
        <p:nvPicPr>
          <p:cNvPr id="44035" name="Picture 3" descr="E:\ира п\DSCN0798.JPG"/>
          <p:cNvPicPr>
            <a:picLocks noChangeAspect="1" noChangeArrowheads="1"/>
          </p:cNvPicPr>
          <p:nvPr/>
        </p:nvPicPr>
        <p:blipFill>
          <a:blip r:embed="rId4" cstate="print"/>
          <a:srcRect l="32876" r="2397" b="17808"/>
          <a:stretch>
            <a:fillRect/>
          </a:stretch>
        </p:blipFill>
        <p:spPr bwMode="auto">
          <a:xfrm>
            <a:off x="4857752" y="571480"/>
            <a:ext cx="2250284" cy="3286148"/>
          </a:xfrm>
          <a:prstGeom prst="rect">
            <a:avLst/>
          </a:prstGeom>
          <a:noFill/>
        </p:spPr>
      </p:pic>
      <p:pic>
        <p:nvPicPr>
          <p:cNvPr id="44036" name="Picture 4" descr="E:\ира п\DSCN0801.JPG"/>
          <p:cNvPicPr>
            <a:picLocks noChangeAspect="1" noChangeArrowheads="1"/>
          </p:cNvPicPr>
          <p:nvPr/>
        </p:nvPicPr>
        <p:blipFill>
          <a:blip r:embed="rId5" cstate="print"/>
          <a:srcRect r="11828"/>
          <a:stretch>
            <a:fillRect/>
          </a:stretch>
        </p:blipFill>
        <p:spPr bwMode="auto">
          <a:xfrm>
            <a:off x="7358082" y="1928802"/>
            <a:ext cx="1571636" cy="2444548"/>
          </a:xfrm>
          <a:prstGeom prst="rect">
            <a:avLst/>
          </a:prstGeom>
          <a:noFill/>
        </p:spPr>
      </p:pic>
      <p:pic>
        <p:nvPicPr>
          <p:cNvPr id="44037" name="Picture 5" descr="E:\ира п\DSCN0864.JPG"/>
          <p:cNvPicPr>
            <a:picLocks noChangeAspect="1" noChangeArrowheads="1"/>
          </p:cNvPicPr>
          <p:nvPr/>
        </p:nvPicPr>
        <p:blipFill>
          <a:blip r:embed="rId6" cstate="print"/>
          <a:srcRect r="17172"/>
          <a:stretch>
            <a:fillRect/>
          </a:stretch>
        </p:blipFill>
        <p:spPr bwMode="auto">
          <a:xfrm>
            <a:off x="1857356" y="857232"/>
            <a:ext cx="2286016" cy="3564930"/>
          </a:xfrm>
          <a:prstGeom prst="rect">
            <a:avLst/>
          </a:prstGeom>
          <a:noFill/>
        </p:spPr>
      </p:pic>
      <p:sp>
        <p:nvSpPr>
          <p:cNvPr id="6" name="Блок-схема: альтернативный процесс 5"/>
          <p:cNvSpPr/>
          <p:nvPr/>
        </p:nvSpPr>
        <p:spPr>
          <a:xfrm rot="11142629" flipV="1">
            <a:off x="3085232" y="4697054"/>
            <a:ext cx="576486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Здесь мы и поём,</a:t>
            </a:r>
          </a:p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</a:p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пляшем, скуке рукой машем !!!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 (16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42844" y="4214818"/>
            <a:ext cx="3214710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6"/>
          <p:cNvGrpSpPr>
            <a:grpSpLocks/>
          </p:cNvGrpSpPr>
          <p:nvPr/>
        </p:nvGrpSpPr>
        <p:grpSpPr bwMode="auto">
          <a:xfrm>
            <a:off x="827088" y="3429000"/>
            <a:ext cx="8066087" cy="865188"/>
            <a:chOff x="657" y="1162"/>
            <a:chExt cx="4323" cy="860"/>
          </a:xfrm>
        </p:grpSpPr>
        <p:sp>
          <p:nvSpPr>
            <p:cNvPr id="17458" name="AutoShape 27"/>
            <p:cNvSpPr>
              <a:spLocks noChangeArrowheads="1"/>
            </p:cNvSpPr>
            <p:nvPr/>
          </p:nvSpPr>
          <p:spPr bwMode="gray">
            <a:xfrm>
              <a:off x="2109" y="1253"/>
              <a:ext cx="2871" cy="648"/>
            </a:xfrm>
            <a:prstGeom prst="roundRect">
              <a:avLst>
                <a:gd name="adj" fmla="val 11505"/>
              </a:avLst>
            </a:prstGeom>
            <a:solidFill>
              <a:srgbClr val="FF33CC"/>
            </a:solidFill>
            <a:ln w="6350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grpSp>
          <p:nvGrpSpPr>
            <p:cNvPr id="17459" name="Group 28"/>
            <p:cNvGrpSpPr>
              <a:grpSpLocks/>
            </p:cNvGrpSpPr>
            <p:nvPr/>
          </p:nvGrpSpPr>
          <p:grpSpPr bwMode="auto">
            <a:xfrm>
              <a:off x="657" y="1162"/>
              <a:ext cx="1446" cy="860"/>
              <a:chOff x="471" y="272"/>
              <a:chExt cx="1161" cy="1539"/>
            </a:xfrm>
          </p:grpSpPr>
          <p:sp>
            <p:nvSpPr>
              <p:cNvPr id="17461" name="Oval 29"/>
              <p:cNvSpPr>
                <a:spLocks noChangeArrowheads="1"/>
              </p:cNvSpPr>
              <p:nvPr/>
            </p:nvSpPr>
            <p:spPr bwMode="ltGray">
              <a:xfrm>
                <a:off x="471" y="1438"/>
                <a:ext cx="1159" cy="362"/>
              </a:xfrm>
              <a:prstGeom prst="ellipse">
                <a:avLst/>
              </a:prstGeom>
              <a:solidFill>
                <a:srgbClr val="FF33CC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  <p:sp>
            <p:nvSpPr>
              <p:cNvPr id="17462" name="AutoShape 30"/>
              <p:cNvSpPr>
                <a:spLocks noChangeArrowheads="1"/>
              </p:cNvSpPr>
              <p:nvPr/>
            </p:nvSpPr>
            <p:spPr bwMode="lt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solidFill>
                <a:srgbClr val="FF33CC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</p:grpSp>
        <p:sp>
          <p:nvSpPr>
            <p:cNvPr id="17460" name="AutoShape 31"/>
            <p:cNvSpPr>
              <a:spLocks noChangeArrowheads="1"/>
            </p:cNvSpPr>
            <p:nvPr/>
          </p:nvSpPr>
          <p:spPr bwMode="gray">
            <a:xfrm>
              <a:off x="2109" y="1480"/>
              <a:ext cx="304" cy="24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</p:grpSp>
      <p:grpSp>
        <p:nvGrpSpPr>
          <p:cNvPr id="17411" name="Group 32"/>
          <p:cNvGrpSpPr>
            <a:grpSpLocks/>
          </p:cNvGrpSpPr>
          <p:nvPr/>
        </p:nvGrpSpPr>
        <p:grpSpPr bwMode="auto">
          <a:xfrm>
            <a:off x="827088" y="5072074"/>
            <a:ext cx="8066087" cy="1785926"/>
            <a:chOff x="657" y="1162"/>
            <a:chExt cx="4323" cy="860"/>
          </a:xfrm>
        </p:grpSpPr>
        <p:sp>
          <p:nvSpPr>
            <p:cNvPr id="106529" name="AutoShape 33"/>
            <p:cNvSpPr>
              <a:spLocks noChangeArrowheads="1"/>
            </p:cNvSpPr>
            <p:nvPr/>
          </p:nvSpPr>
          <p:spPr bwMode="gray">
            <a:xfrm>
              <a:off x="2109" y="1253"/>
              <a:ext cx="2871" cy="649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b="0"/>
            </a:p>
          </p:txBody>
        </p:sp>
        <p:grpSp>
          <p:nvGrpSpPr>
            <p:cNvPr id="17454" name="Group 34"/>
            <p:cNvGrpSpPr>
              <a:grpSpLocks/>
            </p:cNvGrpSpPr>
            <p:nvPr/>
          </p:nvGrpSpPr>
          <p:grpSpPr bwMode="auto">
            <a:xfrm>
              <a:off x="657" y="1162"/>
              <a:ext cx="1446" cy="860"/>
              <a:chOff x="471" y="272"/>
              <a:chExt cx="1161" cy="1539"/>
            </a:xfrm>
          </p:grpSpPr>
          <p:sp>
            <p:nvSpPr>
              <p:cNvPr id="17456" name="Oval 35"/>
              <p:cNvSpPr>
                <a:spLocks noChangeArrowheads="1"/>
              </p:cNvSpPr>
              <p:nvPr/>
            </p:nvSpPr>
            <p:spPr bwMode="lt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  <p:sp>
            <p:nvSpPr>
              <p:cNvPr id="106532" name="AutoShape 36"/>
              <p:cNvSpPr>
                <a:spLocks noChangeArrowheads="1"/>
              </p:cNvSpPr>
              <p:nvPr/>
            </p:nvSpPr>
            <p:spPr bwMode="lt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b="0"/>
              </a:p>
            </p:txBody>
          </p:sp>
        </p:grpSp>
        <p:sp>
          <p:nvSpPr>
            <p:cNvPr id="17455" name="AutoShape 37"/>
            <p:cNvSpPr>
              <a:spLocks noChangeArrowheads="1"/>
            </p:cNvSpPr>
            <p:nvPr/>
          </p:nvSpPr>
          <p:spPr bwMode="gray">
            <a:xfrm>
              <a:off x="2109" y="1480"/>
              <a:ext cx="304" cy="24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</p:grpSp>
      <p:grpSp>
        <p:nvGrpSpPr>
          <p:cNvPr id="17412" name="Group 38"/>
          <p:cNvGrpSpPr>
            <a:grpSpLocks/>
          </p:cNvGrpSpPr>
          <p:nvPr/>
        </p:nvGrpSpPr>
        <p:grpSpPr bwMode="auto">
          <a:xfrm>
            <a:off x="827088" y="2708275"/>
            <a:ext cx="8066087" cy="863600"/>
            <a:chOff x="657" y="1162"/>
            <a:chExt cx="4323" cy="860"/>
          </a:xfrm>
        </p:grpSpPr>
        <p:sp>
          <p:nvSpPr>
            <p:cNvPr id="17448" name="AutoShape 39"/>
            <p:cNvSpPr>
              <a:spLocks noChangeArrowheads="1"/>
            </p:cNvSpPr>
            <p:nvPr/>
          </p:nvSpPr>
          <p:spPr bwMode="gray">
            <a:xfrm>
              <a:off x="2109" y="1253"/>
              <a:ext cx="2871" cy="648"/>
            </a:xfrm>
            <a:prstGeom prst="roundRect">
              <a:avLst>
                <a:gd name="adj" fmla="val 11505"/>
              </a:avLst>
            </a:prstGeom>
            <a:solidFill>
              <a:schemeClr val="folHlink"/>
            </a:solidFill>
            <a:ln w="6350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grpSp>
          <p:nvGrpSpPr>
            <p:cNvPr id="17449" name="Group 40"/>
            <p:cNvGrpSpPr>
              <a:grpSpLocks/>
            </p:cNvGrpSpPr>
            <p:nvPr/>
          </p:nvGrpSpPr>
          <p:grpSpPr bwMode="auto">
            <a:xfrm>
              <a:off x="657" y="1162"/>
              <a:ext cx="1446" cy="860"/>
              <a:chOff x="471" y="272"/>
              <a:chExt cx="1161" cy="1539"/>
            </a:xfrm>
          </p:grpSpPr>
          <p:sp>
            <p:nvSpPr>
              <p:cNvPr id="17451" name="Oval 41"/>
              <p:cNvSpPr>
                <a:spLocks noChangeArrowheads="1"/>
              </p:cNvSpPr>
              <p:nvPr/>
            </p:nvSpPr>
            <p:spPr bwMode="ltGray">
              <a:xfrm>
                <a:off x="471" y="1438"/>
                <a:ext cx="1159" cy="362"/>
              </a:xfrm>
              <a:prstGeom prst="ellipse">
                <a:avLst/>
              </a:prstGeom>
              <a:solidFill>
                <a:schemeClr val="folHlink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  <p:sp>
            <p:nvSpPr>
              <p:cNvPr id="17452" name="AutoShape 42"/>
              <p:cNvSpPr>
                <a:spLocks noChangeArrowheads="1"/>
              </p:cNvSpPr>
              <p:nvPr/>
            </p:nvSpPr>
            <p:spPr bwMode="lt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</p:grpSp>
        <p:sp>
          <p:nvSpPr>
            <p:cNvPr id="17450" name="AutoShape 43"/>
            <p:cNvSpPr>
              <a:spLocks noChangeArrowheads="1"/>
            </p:cNvSpPr>
            <p:nvPr/>
          </p:nvSpPr>
          <p:spPr bwMode="gray">
            <a:xfrm>
              <a:off x="2109" y="1480"/>
              <a:ext cx="304" cy="24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</p:grpSp>
      <p:grpSp>
        <p:nvGrpSpPr>
          <p:cNvPr id="17413" name="Group 44"/>
          <p:cNvGrpSpPr>
            <a:grpSpLocks/>
          </p:cNvGrpSpPr>
          <p:nvPr/>
        </p:nvGrpSpPr>
        <p:grpSpPr bwMode="auto">
          <a:xfrm>
            <a:off x="827088" y="4149725"/>
            <a:ext cx="8066087" cy="1008063"/>
            <a:chOff x="657" y="1162"/>
            <a:chExt cx="4323" cy="860"/>
          </a:xfrm>
        </p:grpSpPr>
        <p:sp>
          <p:nvSpPr>
            <p:cNvPr id="17443" name="AutoShape 45"/>
            <p:cNvSpPr>
              <a:spLocks noChangeArrowheads="1"/>
            </p:cNvSpPr>
            <p:nvPr/>
          </p:nvSpPr>
          <p:spPr bwMode="gray">
            <a:xfrm>
              <a:off x="2109" y="1253"/>
              <a:ext cx="2871" cy="648"/>
            </a:xfrm>
            <a:prstGeom prst="roundRect">
              <a:avLst>
                <a:gd name="adj" fmla="val 11505"/>
              </a:avLst>
            </a:prstGeom>
            <a:solidFill>
              <a:srgbClr val="45B560"/>
            </a:solidFill>
            <a:ln w="6350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grpSp>
          <p:nvGrpSpPr>
            <p:cNvPr id="17444" name="Group 46"/>
            <p:cNvGrpSpPr>
              <a:grpSpLocks/>
            </p:cNvGrpSpPr>
            <p:nvPr/>
          </p:nvGrpSpPr>
          <p:grpSpPr bwMode="auto">
            <a:xfrm>
              <a:off x="657" y="1162"/>
              <a:ext cx="1446" cy="860"/>
              <a:chOff x="471" y="272"/>
              <a:chExt cx="1161" cy="1539"/>
            </a:xfrm>
          </p:grpSpPr>
          <p:sp>
            <p:nvSpPr>
              <p:cNvPr id="17446" name="Oval 47"/>
              <p:cNvSpPr>
                <a:spLocks noChangeArrowheads="1"/>
              </p:cNvSpPr>
              <p:nvPr/>
            </p:nvSpPr>
            <p:spPr bwMode="ltGray">
              <a:xfrm>
                <a:off x="471" y="1438"/>
                <a:ext cx="1159" cy="362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  <p:sp>
            <p:nvSpPr>
              <p:cNvPr id="17447" name="AutoShape 48"/>
              <p:cNvSpPr>
                <a:spLocks noChangeArrowheads="1"/>
              </p:cNvSpPr>
              <p:nvPr/>
            </p:nvSpPr>
            <p:spPr bwMode="lt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solidFill>
                <a:srgbClr val="0066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</p:grpSp>
        <p:sp>
          <p:nvSpPr>
            <p:cNvPr id="17445" name="AutoShape 49"/>
            <p:cNvSpPr>
              <a:spLocks noChangeArrowheads="1"/>
            </p:cNvSpPr>
            <p:nvPr/>
          </p:nvSpPr>
          <p:spPr bwMode="gray">
            <a:xfrm>
              <a:off x="2109" y="1480"/>
              <a:ext cx="304" cy="24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</p:grpSp>
      <p:grpSp>
        <p:nvGrpSpPr>
          <p:cNvPr id="17415" name="Group 56"/>
          <p:cNvGrpSpPr>
            <a:grpSpLocks/>
          </p:cNvGrpSpPr>
          <p:nvPr/>
        </p:nvGrpSpPr>
        <p:grpSpPr bwMode="auto">
          <a:xfrm>
            <a:off x="827088" y="1916113"/>
            <a:ext cx="8066087" cy="960437"/>
            <a:chOff x="657" y="1162"/>
            <a:chExt cx="4323" cy="860"/>
          </a:xfrm>
        </p:grpSpPr>
        <p:sp>
          <p:nvSpPr>
            <p:cNvPr id="17433" name="AutoShape 57"/>
            <p:cNvSpPr>
              <a:spLocks noChangeArrowheads="1"/>
            </p:cNvSpPr>
            <p:nvPr/>
          </p:nvSpPr>
          <p:spPr bwMode="gray">
            <a:xfrm>
              <a:off x="2109" y="1253"/>
              <a:ext cx="2871" cy="648"/>
            </a:xfrm>
            <a:prstGeom prst="roundRect">
              <a:avLst>
                <a:gd name="adj" fmla="val 11505"/>
              </a:avLst>
            </a:prstGeom>
            <a:solidFill>
              <a:srgbClr val="FF99CC"/>
            </a:solidFill>
            <a:ln w="6350" algn="ctr">
              <a:solidFill>
                <a:srgbClr val="FF0066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grpSp>
          <p:nvGrpSpPr>
            <p:cNvPr id="17434" name="Group 58"/>
            <p:cNvGrpSpPr>
              <a:grpSpLocks/>
            </p:cNvGrpSpPr>
            <p:nvPr/>
          </p:nvGrpSpPr>
          <p:grpSpPr bwMode="auto">
            <a:xfrm>
              <a:off x="657" y="1162"/>
              <a:ext cx="1446" cy="860"/>
              <a:chOff x="471" y="272"/>
              <a:chExt cx="1161" cy="1539"/>
            </a:xfrm>
          </p:grpSpPr>
          <p:sp>
            <p:nvSpPr>
              <p:cNvPr id="17436" name="Oval 59"/>
              <p:cNvSpPr>
                <a:spLocks noChangeArrowheads="1"/>
              </p:cNvSpPr>
              <p:nvPr/>
            </p:nvSpPr>
            <p:spPr bwMode="lt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  <p:sp>
            <p:nvSpPr>
              <p:cNvPr id="17437" name="AutoShape 60"/>
              <p:cNvSpPr>
                <a:spLocks noChangeArrowheads="1"/>
              </p:cNvSpPr>
              <p:nvPr/>
            </p:nvSpPr>
            <p:spPr bwMode="lt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solidFill>
                <a:srgbClr val="FF0066">
                  <a:alpha val="50000"/>
                </a:srgbClr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b="0"/>
              </a:p>
            </p:txBody>
          </p:sp>
        </p:grpSp>
        <p:sp>
          <p:nvSpPr>
            <p:cNvPr id="17435" name="AutoShape 61"/>
            <p:cNvSpPr>
              <a:spLocks noChangeArrowheads="1"/>
            </p:cNvSpPr>
            <p:nvPr/>
          </p:nvSpPr>
          <p:spPr bwMode="gray">
            <a:xfrm>
              <a:off x="2109" y="1480"/>
              <a:ext cx="304" cy="24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</p:grpSp>
      <p:sp>
        <p:nvSpPr>
          <p:cNvPr id="106558" name="Rectangle 6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Направления работы:</a:t>
            </a:r>
          </a:p>
        </p:txBody>
      </p:sp>
      <p:sp>
        <p:nvSpPr>
          <p:cNvPr id="17417" name="Text Box 63"/>
          <p:cNvSpPr txBox="1">
            <a:spLocks noChangeArrowheads="1"/>
          </p:cNvSpPr>
          <p:nvPr/>
        </p:nvSpPr>
        <p:spPr bwMode="invGray">
          <a:xfrm>
            <a:off x="900113" y="2276475"/>
            <a:ext cx="18716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b="0"/>
          </a:p>
        </p:txBody>
      </p:sp>
      <p:sp>
        <p:nvSpPr>
          <p:cNvPr id="17418" name="Rectangle 64"/>
          <p:cNvSpPr>
            <a:spLocks noChangeArrowheads="1"/>
          </p:cNvSpPr>
          <p:nvPr/>
        </p:nvSpPr>
        <p:spPr bwMode="invGray">
          <a:xfrm>
            <a:off x="900113" y="2276475"/>
            <a:ext cx="20161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 dirty="0">
                <a:solidFill>
                  <a:srgbClr val="FF3300"/>
                </a:solidFill>
              </a:rPr>
              <a:t>Образ жизни</a:t>
            </a:r>
          </a:p>
        </p:txBody>
      </p:sp>
      <p:sp>
        <p:nvSpPr>
          <p:cNvPr id="17419" name="Rectangle 65"/>
          <p:cNvSpPr>
            <a:spLocks noChangeArrowheads="1"/>
          </p:cNvSpPr>
          <p:nvPr/>
        </p:nvSpPr>
        <p:spPr bwMode="invGray">
          <a:xfrm>
            <a:off x="3779838" y="2060575"/>
            <a:ext cx="47529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b="0">
                <a:solidFill>
                  <a:srgbClr val="6600FF"/>
                </a:solidFill>
              </a:rPr>
              <a:t>воспитание положительного отношения к труду, уважительного отношения к закону.</a:t>
            </a:r>
          </a:p>
        </p:txBody>
      </p:sp>
      <p:sp>
        <p:nvSpPr>
          <p:cNvPr id="17420" name="AutoShape 84"/>
          <p:cNvSpPr>
            <a:spLocks noChangeArrowheads="1"/>
          </p:cNvSpPr>
          <p:nvPr/>
        </p:nvSpPr>
        <p:spPr bwMode="gray">
          <a:xfrm>
            <a:off x="3419475" y="4437063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7421" name="AutoShape 85"/>
          <p:cNvSpPr>
            <a:spLocks noChangeArrowheads="1"/>
          </p:cNvSpPr>
          <p:nvPr/>
        </p:nvSpPr>
        <p:spPr bwMode="gray">
          <a:xfrm>
            <a:off x="3419475" y="36449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7422" name="AutoShape 86"/>
          <p:cNvSpPr>
            <a:spLocks noChangeArrowheads="1"/>
          </p:cNvSpPr>
          <p:nvPr/>
        </p:nvSpPr>
        <p:spPr bwMode="gray">
          <a:xfrm>
            <a:off x="3419475" y="29972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7423" name="Rectangle 87"/>
          <p:cNvSpPr>
            <a:spLocks noChangeArrowheads="1"/>
          </p:cNvSpPr>
          <p:nvPr/>
        </p:nvSpPr>
        <p:spPr bwMode="invGray">
          <a:xfrm>
            <a:off x="900113" y="2997200"/>
            <a:ext cx="2381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0">
                <a:solidFill>
                  <a:srgbClr val="FF3300"/>
                </a:solidFill>
              </a:rPr>
              <a:t>Общение и культура</a:t>
            </a:r>
          </a:p>
        </p:txBody>
      </p:sp>
      <p:sp>
        <p:nvSpPr>
          <p:cNvPr id="17424" name="Rectangle 88"/>
          <p:cNvSpPr>
            <a:spLocks noChangeArrowheads="1"/>
          </p:cNvSpPr>
          <p:nvPr/>
        </p:nvSpPr>
        <p:spPr bwMode="invGray">
          <a:xfrm>
            <a:off x="3492500" y="2852738"/>
            <a:ext cx="54721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>
                <a:solidFill>
                  <a:srgbClr val="6600CC"/>
                </a:solidFill>
              </a:rPr>
              <a:t>воспитание творческой активности, формирование общечеловеческих норм морали.</a:t>
            </a:r>
          </a:p>
        </p:txBody>
      </p:sp>
      <p:sp>
        <p:nvSpPr>
          <p:cNvPr id="17425" name="Rectangle 89"/>
          <p:cNvSpPr>
            <a:spLocks noChangeArrowheads="1"/>
          </p:cNvSpPr>
          <p:nvPr/>
        </p:nvSpPr>
        <p:spPr bwMode="invGray">
          <a:xfrm>
            <a:off x="971550" y="3644900"/>
            <a:ext cx="24479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>
                <a:solidFill>
                  <a:srgbClr val="FF3300"/>
                </a:solidFill>
              </a:rPr>
              <a:t>Мой край</a:t>
            </a:r>
          </a:p>
        </p:txBody>
      </p:sp>
      <p:sp>
        <p:nvSpPr>
          <p:cNvPr id="17426" name="Rectangle 90"/>
          <p:cNvSpPr>
            <a:spLocks noChangeArrowheads="1"/>
          </p:cNvSpPr>
          <p:nvPr/>
        </p:nvSpPr>
        <p:spPr bwMode="invGray">
          <a:xfrm>
            <a:off x="3563938" y="3573463"/>
            <a:ext cx="547211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>
                <a:solidFill>
                  <a:srgbClr val="6600FF"/>
                </a:solidFill>
              </a:rPr>
              <a:t>воспитание сознательного отношения к истории села, области, страны, к природе родного края.</a:t>
            </a:r>
          </a:p>
        </p:txBody>
      </p:sp>
      <p:sp>
        <p:nvSpPr>
          <p:cNvPr id="17427" name="Rectangle 91"/>
          <p:cNvSpPr>
            <a:spLocks noChangeArrowheads="1"/>
          </p:cNvSpPr>
          <p:nvPr/>
        </p:nvSpPr>
        <p:spPr bwMode="invGray">
          <a:xfrm>
            <a:off x="827088" y="4508500"/>
            <a:ext cx="259238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>
                <a:solidFill>
                  <a:srgbClr val="FF3300"/>
                </a:solidFill>
              </a:rPr>
              <a:t>Здоровье</a:t>
            </a:r>
          </a:p>
        </p:txBody>
      </p:sp>
      <p:sp>
        <p:nvSpPr>
          <p:cNvPr id="17428" name="Rectangle 92"/>
          <p:cNvSpPr>
            <a:spLocks noChangeArrowheads="1"/>
          </p:cNvSpPr>
          <p:nvPr/>
        </p:nvSpPr>
        <p:spPr bwMode="invGray">
          <a:xfrm>
            <a:off x="3492500" y="4292600"/>
            <a:ext cx="56515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b="0" dirty="0">
                <a:solidFill>
                  <a:srgbClr val="0000FF"/>
                </a:solidFill>
              </a:rPr>
              <a:t>формирование </a:t>
            </a:r>
            <a:r>
              <a:rPr lang="ru-RU" b="0" dirty="0" smtClean="0">
                <a:solidFill>
                  <a:srgbClr val="0000FF"/>
                </a:solidFill>
              </a:rPr>
              <a:t>и воспитание </a:t>
            </a:r>
            <a:r>
              <a:rPr lang="ru-RU" b="0" dirty="0">
                <a:solidFill>
                  <a:srgbClr val="0000FF"/>
                </a:solidFill>
              </a:rPr>
              <a:t>потребности в здоровом образе жизни.</a:t>
            </a:r>
          </a:p>
        </p:txBody>
      </p:sp>
      <p:sp>
        <p:nvSpPr>
          <p:cNvPr id="17431" name="Rectangle 95"/>
          <p:cNvSpPr>
            <a:spLocks noChangeArrowheads="1"/>
          </p:cNvSpPr>
          <p:nvPr/>
        </p:nvSpPr>
        <p:spPr bwMode="invGray">
          <a:xfrm>
            <a:off x="971550" y="6237288"/>
            <a:ext cx="25209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>
                <a:solidFill>
                  <a:srgbClr val="FF3300"/>
                </a:solidFill>
              </a:rPr>
              <a:t>Досуг</a:t>
            </a:r>
          </a:p>
        </p:txBody>
      </p:sp>
      <p:sp>
        <p:nvSpPr>
          <p:cNvPr id="17432" name="Rectangle 96"/>
          <p:cNvSpPr>
            <a:spLocks noChangeArrowheads="1"/>
          </p:cNvSpPr>
          <p:nvPr/>
        </p:nvSpPr>
        <p:spPr bwMode="invGray">
          <a:xfrm>
            <a:off x="3649663" y="5357826"/>
            <a:ext cx="531495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0" dirty="0">
                <a:solidFill>
                  <a:srgbClr val="6600CC"/>
                </a:solidFill>
              </a:rPr>
              <a:t>выявление и развитие природных </a:t>
            </a:r>
            <a:r>
              <a:rPr lang="ru-RU" b="0" dirty="0" smtClean="0">
                <a:solidFill>
                  <a:srgbClr val="6600CC"/>
                </a:solidFill>
              </a:rPr>
              <a:t>задатков  жителей социума, </a:t>
            </a:r>
            <a:r>
              <a:rPr lang="ru-RU" b="0" dirty="0">
                <a:solidFill>
                  <a:srgbClr val="6600CC"/>
                </a:solidFill>
              </a:rPr>
              <a:t>учащихся, </a:t>
            </a:r>
            <a:r>
              <a:rPr lang="ru-RU" b="0" dirty="0" smtClean="0">
                <a:solidFill>
                  <a:srgbClr val="6600CC"/>
                </a:solidFill>
              </a:rPr>
              <a:t> сотрудников МКУК, их </a:t>
            </a:r>
            <a:r>
              <a:rPr lang="ru-RU" b="0" dirty="0" err="1">
                <a:solidFill>
                  <a:srgbClr val="6600CC"/>
                </a:solidFill>
              </a:rPr>
              <a:t>креативных</a:t>
            </a:r>
            <a:r>
              <a:rPr lang="ru-RU" b="0" dirty="0">
                <a:solidFill>
                  <a:srgbClr val="6600CC"/>
                </a:solidFill>
              </a:rPr>
              <a:t> </a:t>
            </a:r>
            <a:r>
              <a:rPr lang="ru-RU" b="0" dirty="0" smtClean="0">
                <a:solidFill>
                  <a:srgbClr val="6600CC"/>
                </a:solidFill>
              </a:rPr>
              <a:t>способностей., талантов</a:t>
            </a:r>
            <a:endParaRPr lang="ru-RU" b="0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кем работаем и сотрудничаем: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/>
              <a:t>.Работа с детьми </a:t>
            </a:r>
          </a:p>
          <a:p>
            <a:r>
              <a:rPr lang="ru-RU" sz="2800" dirty="0" smtClean="0"/>
              <a:t> Работа с молодёжью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неравнодушными к творчеству односельчанами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пожилыми людьми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 школой дружим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РДК  в с .Убинское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соседними СДК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 сайтами   ДК. в  сети Интернет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16707072_906782996131442_1135052196_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3286124"/>
            <a:ext cx="2857520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3929090" cy="714380"/>
          </a:xfr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Юбилей села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7107" name="Picture 3" descr="E:\ира п\100 лет Борисоглебке\DSC08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428868"/>
            <a:ext cx="1785949" cy="1798844"/>
          </a:xfrm>
          <a:prstGeom prst="rect">
            <a:avLst/>
          </a:prstGeom>
          <a:noFill/>
        </p:spPr>
      </p:pic>
      <p:pic>
        <p:nvPicPr>
          <p:cNvPr id="47106" name="Picture 2" descr="E:\ира п\100 лет Борисоглебке\DSC08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772" y="1285860"/>
            <a:ext cx="3308197" cy="2214578"/>
          </a:xfrm>
          <a:prstGeom prst="rect">
            <a:avLst/>
          </a:prstGeom>
          <a:noFill/>
        </p:spPr>
      </p:pic>
      <p:pic>
        <p:nvPicPr>
          <p:cNvPr id="47108" name="Picture 4" descr="E:\ира п\100 лет Борисоглебке\DSC08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500042"/>
            <a:ext cx="2117531" cy="1417521"/>
          </a:xfrm>
          <a:prstGeom prst="rect">
            <a:avLst/>
          </a:prstGeom>
          <a:noFill/>
        </p:spPr>
      </p:pic>
      <p:pic>
        <p:nvPicPr>
          <p:cNvPr id="47109" name="Picture 5" descr="E:\ира п\100 лет Борисоглебке\DSC08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2000240"/>
            <a:ext cx="3931704" cy="2631967"/>
          </a:xfrm>
          <a:prstGeom prst="rect">
            <a:avLst/>
          </a:prstGeom>
          <a:noFill/>
        </p:spPr>
      </p:pic>
      <p:pic>
        <p:nvPicPr>
          <p:cNvPr id="47110" name="Picture 6" descr="E:\ира п\100 лет Борисоглебке\DSC085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57166"/>
            <a:ext cx="1933271" cy="1294173"/>
          </a:xfrm>
          <a:prstGeom prst="rect">
            <a:avLst/>
          </a:prstGeom>
          <a:noFill/>
        </p:spPr>
      </p:pic>
      <p:pic>
        <p:nvPicPr>
          <p:cNvPr id="47111" name="Picture 7" descr="E:\ира п\100 лет Борисоглебке\DSC08529.JPG"/>
          <p:cNvPicPr>
            <a:picLocks noChangeAspect="1" noChangeArrowheads="1"/>
          </p:cNvPicPr>
          <p:nvPr/>
        </p:nvPicPr>
        <p:blipFill>
          <a:blip r:embed="rId7" cstate="print"/>
          <a:srcRect l="25200" r="42968"/>
          <a:stretch>
            <a:fillRect/>
          </a:stretch>
        </p:blipFill>
        <p:spPr bwMode="auto">
          <a:xfrm>
            <a:off x="571472" y="4000504"/>
            <a:ext cx="1087022" cy="2286016"/>
          </a:xfrm>
          <a:prstGeom prst="rect">
            <a:avLst/>
          </a:prstGeom>
          <a:noFill/>
        </p:spPr>
      </p:pic>
      <p:pic>
        <p:nvPicPr>
          <p:cNvPr id="47112" name="Picture 8" descr="E:\ира п\100 лет Борисоглебке\DSC085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4786322"/>
            <a:ext cx="3418441" cy="1714512"/>
          </a:xfrm>
          <a:prstGeom prst="rect">
            <a:avLst/>
          </a:prstGeom>
          <a:noFill/>
        </p:spPr>
      </p:pic>
      <p:pic>
        <p:nvPicPr>
          <p:cNvPr id="47113" name="Picture 9" descr="E:\ира п\100 лет Борисоглебке\DSC085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8" y="5357826"/>
            <a:ext cx="2027605" cy="1357322"/>
          </a:xfrm>
          <a:prstGeom prst="rect">
            <a:avLst/>
          </a:prstGeom>
          <a:noFill/>
        </p:spPr>
      </p:pic>
      <p:pic>
        <p:nvPicPr>
          <p:cNvPr id="12" name="Picture 11" descr="B_Fly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43900" y="1214422"/>
            <a:ext cx="1552575" cy="1419225"/>
          </a:xfrm>
          <a:prstGeom prst="rect">
            <a:avLst/>
          </a:prstGeom>
          <a:noFill/>
        </p:spPr>
      </p:pic>
      <p:pic>
        <p:nvPicPr>
          <p:cNvPr id="13" name="Picture 11" descr="B_Fly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7265202">
            <a:off x="446522" y="178687"/>
            <a:ext cx="1552575" cy="1419225"/>
          </a:xfrm>
          <a:prstGeom prst="rect">
            <a:avLst/>
          </a:prstGeom>
          <a:noFill/>
        </p:spPr>
      </p:pic>
      <p:pic>
        <p:nvPicPr>
          <p:cNvPr id="14" name="Picture 5" descr="52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844" y="1500175"/>
            <a:ext cx="777879" cy="500065"/>
          </a:xfrm>
          <a:prstGeom prst="rect">
            <a:avLst/>
          </a:prstGeom>
          <a:noFill/>
        </p:spPr>
      </p:pic>
      <p:pic>
        <p:nvPicPr>
          <p:cNvPr id="15" name="Picture 5" descr="52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9889210">
            <a:off x="6154682" y="2158461"/>
            <a:ext cx="785818" cy="532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E:\день матери 2016\день матери2016\DSCN1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3071802" cy="2303851"/>
          </a:xfrm>
          <a:prstGeom prst="rect">
            <a:avLst/>
          </a:prstGeom>
          <a:noFill/>
        </p:spPr>
      </p:pic>
      <p:pic>
        <p:nvPicPr>
          <p:cNvPr id="8194" name="Picture 2" descr="E:\день матери 2016\день матери2016\DSCN1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42852"/>
            <a:ext cx="2500298" cy="1875224"/>
          </a:xfrm>
          <a:prstGeom prst="rect">
            <a:avLst/>
          </a:prstGeom>
          <a:noFill/>
        </p:spPr>
      </p:pic>
      <p:pic>
        <p:nvPicPr>
          <p:cNvPr id="8195" name="Picture 3" descr="E:\день матери 2016\день матери2016\DSCN1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071546"/>
            <a:ext cx="2285998" cy="304799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57554" y="285728"/>
            <a:ext cx="277794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66"/>
                </a:solidFill>
              </a:rPr>
              <a:t>День матери</a:t>
            </a:r>
            <a:endParaRPr lang="ru-RU" sz="3200" dirty="0">
              <a:solidFill>
                <a:srgbClr val="FF0066"/>
              </a:solidFill>
            </a:endParaRPr>
          </a:p>
        </p:txBody>
      </p:sp>
      <p:pic>
        <p:nvPicPr>
          <p:cNvPr id="8196" name="Picture 4" descr="E:\день матери 2016\день матери2016\DSCN17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143248"/>
            <a:ext cx="3333774" cy="2857520"/>
          </a:xfrm>
          <a:prstGeom prst="rect">
            <a:avLst/>
          </a:prstGeom>
          <a:noFill/>
        </p:spPr>
      </p:pic>
      <p:pic>
        <p:nvPicPr>
          <p:cNvPr id="8197" name="Picture 5" descr="E:\день матери 2016\день матери2016\DSCN17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429132"/>
            <a:ext cx="3214710" cy="1857388"/>
          </a:xfrm>
          <a:prstGeom prst="rect">
            <a:avLst/>
          </a:prstGeom>
          <a:noFill/>
        </p:spPr>
      </p:pic>
      <p:pic>
        <p:nvPicPr>
          <p:cNvPr id="8198" name="Picture 6" descr="E:\день матери 2016\день матери2016\DSCN17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2214554"/>
            <a:ext cx="154782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день матери 2016\день матери2016\DSCN1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2476486" cy="1857364"/>
          </a:xfrm>
          <a:prstGeom prst="rect">
            <a:avLst/>
          </a:prstGeom>
          <a:noFill/>
        </p:spPr>
      </p:pic>
      <p:pic>
        <p:nvPicPr>
          <p:cNvPr id="38915" name="Picture 3" descr="E:\день матери 2016\день матери2016\DSCN1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214554"/>
            <a:ext cx="2571736" cy="1928802"/>
          </a:xfrm>
          <a:prstGeom prst="rect">
            <a:avLst/>
          </a:prstGeom>
          <a:noFill/>
        </p:spPr>
      </p:pic>
      <p:pic>
        <p:nvPicPr>
          <p:cNvPr id="38916" name="Picture 4" descr="E:\день матери 2016\день матери2016\DSCN1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428736"/>
            <a:ext cx="2928958" cy="2357454"/>
          </a:xfrm>
          <a:prstGeom prst="rect">
            <a:avLst/>
          </a:prstGeom>
          <a:noFill/>
        </p:spPr>
      </p:pic>
      <p:pic>
        <p:nvPicPr>
          <p:cNvPr id="38917" name="Picture 5" descr="E:\день матери 2016\день матери2016\DSCN17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4214818"/>
            <a:ext cx="1714494" cy="2285992"/>
          </a:xfrm>
          <a:prstGeom prst="rect">
            <a:avLst/>
          </a:prstGeom>
          <a:noFill/>
        </p:spPr>
      </p:pic>
      <p:pic>
        <p:nvPicPr>
          <p:cNvPr id="38918" name="Picture 6" descr="E:\день матери 2016\день матери2016\DSCN1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786058"/>
            <a:ext cx="2214578" cy="1660934"/>
          </a:xfrm>
          <a:prstGeom prst="rect">
            <a:avLst/>
          </a:prstGeom>
          <a:noFill/>
        </p:spPr>
      </p:pic>
      <p:pic>
        <p:nvPicPr>
          <p:cNvPr id="38919" name="Picture 7" descr="E:\день матери 2016\день матери2016\DSCN1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286256"/>
            <a:ext cx="3143240" cy="2357430"/>
          </a:xfrm>
          <a:prstGeom prst="rect">
            <a:avLst/>
          </a:prstGeom>
          <a:noFill/>
        </p:spPr>
      </p:pic>
      <p:pic>
        <p:nvPicPr>
          <p:cNvPr id="38920" name="Picture 8" descr="E:\день матери 2016\день матери2016\DSCN17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4714884"/>
            <a:ext cx="2643206" cy="1982404"/>
          </a:xfrm>
          <a:prstGeom prst="rect">
            <a:avLst/>
          </a:prstGeom>
          <a:noFill/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3214678" y="285728"/>
            <a:ext cx="4680000" cy="16560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Концерт окончен..</a:t>
            </a:r>
          </a:p>
          <a:p>
            <a:pPr algn="ctr"/>
            <a:r>
              <a:rPr lang="ru-RU" sz="3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Можно и по кружке чая…)</a:t>
            </a:r>
            <a:endParaRPr lang="ru-RU" sz="32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9 мая\DSC04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413017" cy="13573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71802" y="214290"/>
            <a:ext cx="2385639" cy="1354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66"/>
                </a:solidFill>
              </a:rPr>
              <a:t>9 мая </a:t>
            </a:r>
          </a:p>
          <a:p>
            <a:pPr algn="ctr"/>
            <a:r>
              <a:rPr lang="ru-RU" sz="3200" dirty="0" smtClean="0">
                <a:solidFill>
                  <a:srgbClr val="FF0066"/>
                </a:solidFill>
              </a:rPr>
              <a:t>2017</a:t>
            </a:r>
          </a:p>
          <a:p>
            <a:endParaRPr lang="ru-RU" dirty="0"/>
          </a:p>
        </p:txBody>
      </p:sp>
      <p:pic>
        <p:nvPicPr>
          <p:cNvPr id="39939" name="Picture 3" descr="E:\9 мая\DSC04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636"/>
            <a:ext cx="2921021" cy="1643074"/>
          </a:xfrm>
          <a:prstGeom prst="rect">
            <a:avLst/>
          </a:prstGeom>
          <a:noFill/>
        </p:spPr>
      </p:pic>
      <p:pic>
        <p:nvPicPr>
          <p:cNvPr id="39940" name="Picture 4" descr="E:\9 мая\DSC04843.JPG"/>
          <p:cNvPicPr>
            <a:picLocks noChangeAspect="1" noChangeArrowheads="1"/>
          </p:cNvPicPr>
          <p:nvPr/>
        </p:nvPicPr>
        <p:blipFill>
          <a:blip r:embed="rId4" cstate="print"/>
          <a:srcRect r="12063"/>
          <a:stretch>
            <a:fillRect/>
          </a:stretch>
        </p:blipFill>
        <p:spPr bwMode="auto">
          <a:xfrm>
            <a:off x="6072198" y="214290"/>
            <a:ext cx="2428892" cy="1553665"/>
          </a:xfrm>
          <a:prstGeom prst="rect">
            <a:avLst/>
          </a:prstGeom>
          <a:noFill/>
        </p:spPr>
      </p:pic>
      <p:pic>
        <p:nvPicPr>
          <p:cNvPr id="39941" name="Picture 5" descr="E:\9 мая\DSC04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143380"/>
            <a:ext cx="2928958" cy="2482359"/>
          </a:xfrm>
          <a:prstGeom prst="rect">
            <a:avLst/>
          </a:prstGeom>
          <a:noFill/>
        </p:spPr>
      </p:pic>
      <p:pic>
        <p:nvPicPr>
          <p:cNvPr id="39942" name="Picture 6" descr="E:\9 мая\DSC04847.JPG"/>
          <p:cNvPicPr>
            <a:picLocks noChangeAspect="1" noChangeArrowheads="1"/>
          </p:cNvPicPr>
          <p:nvPr/>
        </p:nvPicPr>
        <p:blipFill>
          <a:blip r:embed="rId6" cstate="print"/>
          <a:srcRect r="38607"/>
          <a:stretch>
            <a:fillRect/>
          </a:stretch>
        </p:blipFill>
        <p:spPr bwMode="auto">
          <a:xfrm>
            <a:off x="3428992" y="4643446"/>
            <a:ext cx="2286016" cy="1963595"/>
          </a:xfrm>
          <a:prstGeom prst="rect">
            <a:avLst/>
          </a:prstGeom>
          <a:noFill/>
        </p:spPr>
      </p:pic>
      <p:pic>
        <p:nvPicPr>
          <p:cNvPr id="39943" name="Picture 7" descr="E:\9 мая\DSC04848.JPG"/>
          <p:cNvPicPr>
            <a:picLocks noChangeAspect="1" noChangeArrowheads="1"/>
          </p:cNvPicPr>
          <p:nvPr/>
        </p:nvPicPr>
        <p:blipFill>
          <a:blip r:embed="rId7" cstate="print"/>
          <a:srcRect r="43132"/>
          <a:stretch>
            <a:fillRect/>
          </a:stretch>
        </p:blipFill>
        <p:spPr bwMode="auto">
          <a:xfrm>
            <a:off x="7215206" y="1928802"/>
            <a:ext cx="1444462" cy="1428760"/>
          </a:xfrm>
          <a:prstGeom prst="rect">
            <a:avLst/>
          </a:prstGeom>
          <a:noFill/>
        </p:spPr>
      </p:pic>
      <p:pic>
        <p:nvPicPr>
          <p:cNvPr id="39944" name="Picture 8" descr="E:\9 мая\DSC048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1571612"/>
            <a:ext cx="5016137" cy="3071834"/>
          </a:xfrm>
          <a:prstGeom prst="rect">
            <a:avLst/>
          </a:prstGeom>
          <a:noFill/>
        </p:spPr>
      </p:pic>
      <p:pic>
        <p:nvPicPr>
          <p:cNvPr id="10" name="Picture 6" descr="215716-a20da326241bbb5d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14554"/>
            <a:ext cx="1301757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E:\9 мая\DSC04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714620"/>
            <a:ext cx="2625197" cy="1476673"/>
          </a:xfrm>
          <a:prstGeom prst="rect">
            <a:avLst/>
          </a:prstGeom>
          <a:noFill/>
        </p:spPr>
      </p:pic>
      <p:pic>
        <p:nvPicPr>
          <p:cNvPr id="41987" name="Picture 3" descr="E:\9 мая\DSC04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214818"/>
            <a:ext cx="2587643" cy="2428892"/>
          </a:xfrm>
          <a:prstGeom prst="rect">
            <a:avLst/>
          </a:prstGeom>
          <a:noFill/>
        </p:spPr>
      </p:pic>
      <p:pic>
        <p:nvPicPr>
          <p:cNvPr id="41988" name="Picture 4" descr="E:\9 мая\DSC04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357694"/>
            <a:ext cx="2714644" cy="2268045"/>
          </a:xfrm>
          <a:prstGeom prst="rect">
            <a:avLst/>
          </a:prstGeom>
          <a:noFill/>
        </p:spPr>
      </p:pic>
      <p:pic>
        <p:nvPicPr>
          <p:cNvPr id="41990" name="Picture 6" descr="E:\9 мая\DSC04908.JPG"/>
          <p:cNvPicPr>
            <a:picLocks noChangeAspect="1" noChangeArrowheads="1"/>
          </p:cNvPicPr>
          <p:nvPr/>
        </p:nvPicPr>
        <p:blipFill>
          <a:blip r:embed="rId5" cstate="print"/>
          <a:srcRect r="41810"/>
          <a:stretch>
            <a:fillRect/>
          </a:stretch>
        </p:blipFill>
        <p:spPr bwMode="auto">
          <a:xfrm>
            <a:off x="6715140" y="1857364"/>
            <a:ext cx="2143140" cy="2071702"/>
          </a:xfrm>
          <a:prstGeom prst="rect">
            <a:avLst/>
          </a:prstGeom>
          <a:noFill/>
        </p:spPr>
      </p:pic>
      <p:pic>
        <p:nvPicPr>
          <p:cNvPr id="41991" name="Picture 7" descr="E:\9 мая\IMG_20170509_210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14291"/>
            <a:ext cx="3786214" cy="2214578"/>
          </a:xfrm>
          <a:prstGeom prst="rect">
            <a:avLst/>
          </a:prstGeom>
          <a:noFill/>
        </p:spPr>
      </p:pic>
      <p:pic>
        <p:nvPicPr>
          <p:cNvPr id="41992" name="Picture 8" descr="E:\9 мая\IMG_20170509_2122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214554"/>
            <a:ext cx="1232306" cy="1643074"/>
          </a:xfrm>
          <a:prstGeom prst="rect">
            <a:avLst/>
          </a:prstGeom>
          <a:noFill/>
        </p:spPr>
      </p:pic>
      <p:pic>
        <p:nvPicPr>
          <p:cNvPr id="41993" name="Picture 9" descr="E:\9 мая\IMG_20170509_2138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643446"/>
            <a:ext cx="2666987" cy="2000240"/>
          </a:xfrm>
          <a:prstGeom prst="rect">
            <a:avLst/>
          </a:prstGeom>
          <a:noFill/>
        </p:spPr>
      </p:pic>
      <p:pic>
        <p:nvPicPr>
          <p:cNvPr id="41994" name="Picture 10" descr="E:\9 мая\IMG_20170509_2150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0"/>
            <a:ext cx="2357422" cy="1768067"/>
          </a:xfrm>
          <a:prstGeom prst="rect">
            <a:avLst/>
          </a:prstGeom>
          <a:noFill/>
        </p:spPr>
      </p:pic>
      <p:pic>
        <p:nvPicPr>
          <p:cNvPr id="41995" name="Picture 11" descr="E:\9 мая\IMG_20170509_2204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6" y="214290"/>
            <a:ext cx="2500329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black">
          <a:xfrm>
            <a:off x="0" y="0"/>
            <a:ext cx="9001156" cy="2239955"/>
          </a:xfrm>
          <a:prstGeom prst="ellipseRibbon2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ru-RU" sz="5400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480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255" name="Rectangle 3"/>
          <p:cNvSpPr>
            <a:spLocks noChangeArrowheads="1"/>
          </p:cNvSpPr>
          <p:nvPr/>
        </p:nvSpPr>
        <p:spPr bwMode="gray">
          <a:xfrm>
            <a:off x="1142976" y="3500438"/>
            <a:ext cx="7858180" cy="3214710"/>
          </a:xfrm>
          <a:prstGeom prst="irregularSeal2">
            <a:avLst/>
          </a:prstGeom>
          <a:ln>
            <a:solidFill>
              <a:srgbClr val="FF0066"/>
            </a:solidFill>
            <a:prstDash val="sysDash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«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ITC Avant Garde Gothic" pitchFamily="34" charset="0"/>
              </a:rPr>
              <a:t>Мы не звёзды, званий не имеем, просто работаем, как умеем»</a:t>
            </a:r>
            <a:endParaRPr lang="ru-RU" sz="3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ill Sans Ultra Bold" pitchFamily="34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6143636" y="2071678"/>
            <a:ext cx="2857520" cy="1928826"/>
          </a:xfrm>
          <a:prstGeom prst="ellipse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Пусева</a:t>
            </a:r>
            <a:r>
              <a:rPr kumimoji="0" lang="ru-RU" sz="2000" b="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Ирина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Алексеевна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стаж творческой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деятельности: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</a:t>
            </a:r>
            <a:r>
              <a:rPr kumimoji="0" lang="ru-RU" sz="2000" b="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5лет 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214282" y="1857364"/>
            <a:ext cx="2857520" cy="178595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Яскевич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Галина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Александровна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стаж работы: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        9лет</a:t>
            </a:r>
          </a:p>
        </p:txBody>
      </p:sp>
      <p:pic>
        <p:nvPicPr>
          <p:cNvPr id="12289" name="Picture 1" descr="E:\ира п\Новая папка (2)\P1010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446438"/>
            <a:ext cx="1500198" cy="1625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290" name="Picture 2" descr="E:\ира п\Новая папка (2)\P1010369.JPG"/>
          <p:cNvPicPr>
            <a:picLocks noChangeAspect="1" noChangeArrowheads="1"/>
          </p:cNvPicPr>
          <p:nvPr/>
        </p:nvPicPr>
        <p:blipFill>
          <a:blip r:embed="rId4" cstate="print"/>
          <a:srcRect l="21875" r="32031"/>
          <a:stretch>
            <a:fillRect/>
          </a:stretch>
        </p:blipFill>
        <p:spPr bwMode="auto">
          <a:xfrm>
            <a:off x="5072066" y="2500306"/>
            <a:ext cx="1071570" cy="1815198"/>
          </a:xfrm>
          <a:prstGeom prst="rect">
            <a:avLst/>
          </a:prstGeom>
          <a:noFill/>
        </p:spPr>
      </p:pic>
      <p:pic>
        <p:nvPicPr>
          <p:cNvPr id="12291" name="Picture 3" descr="E:\ира п\Новая папка (2)\P1010389.JPG"/>
          <p:cNvPicPr>
            <a:picLocks noChangeAspect="1" noChangeArrowheads="1"/>
          </p:cNvPicPr>
          <p:nvPr/>
        </p:nvPicPr>
        <p:blipFill>
          <a:blip r:embed="rId5" cstate="print"/>
          <a:srcRect r="44531"/>
          <a:stretch>
            <a:fillRect/>
          </a:stretch>
        </p:blipFill>
        <p:spPr bwMode="auto">
          <a:xfrm>
            <a:off x="500034" y="3929042"/>
            <a:ext cx="2166210" cy="2928958"/>
          </a:xfrm>
          <a:prstGeom prst="rect">
            <a:avLst/>
          </a:prstGeom>
          <a:noFill/>
        </p:spPr>
      </p:pic>
      <p:pic>
        <p:nvPicPr>
          <p:cNvPr id="12292" name="Picture 4" descr="E:\ира п\100 лет Борисоглебке\DSC08469.JPG"/>
          <p:cNvPicPr>
            <a:picLocks noChangeAspect="1" noChangeArrowheads="1"/>
          </p:cNvPicPr>
          <p:nvPr/>
        </p:nvPicPr>
        <p:blipFill>
          <a:blip r:embed="rId6" cstate="print"/>
          <a:srcRect l="21488" r="46278"/>
          <a:stretch>
            <a:fillRect/>
          </a:stretch>
        </p:blipFill>
        <p:spPr bwMode="auto">
          <a:xfrm>
            <a:off x="3071802" y="2143116"/>
            <a:ext cx="1071570" cy="22254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9 мая\DSC04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450973" cy="2579507"/>
          </a:xfrm>
          <a:prstGeom prst="rect">
            <a:avLst/>
          </a:prstGeom>
          <a:noFill/>
        </p:spPr>
      </p:pic>
      <p:pic>
        <p:nvPicPr>
          <p:cNvPr id="40963" name="Picture 3" descr="E:\9 мая\DSC04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9" y="357167"/>
            <a:ext cx="928694" cy="1428760"/>
          </a:xfrm>
          <a:prstGeom prst="rect">
            <a:avLst/>
          </a:prstGeom>
          <a:noFill/>
        </p:spPr>
      </p:pic>
      <p:pic>
        <p:nvPicPr>
          <p:cNvPr id="40964" name="Picture 4" descr="E:\9 мая\DSC04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14290"/>
            <a:ext cx="1692076" cy="3008135"/>
          </a:xfrm>
          <a:prstGeom prst="rect">
            <a:avLst/>
          </a:prstGeom>
          <a:noFill/>
        </p:spPr>
      </p:pic>
      <p:pic>
        <p:nvPicPr>
          <p:cNvPr id="40965" name="Picture 5" descr="E:\9 мая\DSC048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14290"/>
            <a:ext cx="1357322" cy="1643050"/>
          </a:xfrm>
          <a:prstGeom prst="rect">
            <a:avLst/>
          </a:prstGeom>
          <a:noFill/>
        </p:spPr>
      </p:pic>
      <p:pic>
        <p:nvPicPr>
          <p:cNvPr id="40966" name="Picture 6" descr="E:\9 мая\DSC048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931" y="2018211"/>
            <a:ext cx="5016137" cy="2821577"/>
          </a:xfrm>
          <a:prstGeom prst="rect">
            <a:avLst/>
          </a:prstGeom>
          <a:noFill/>
        </p:spPr>
      </p:pic>
      <p:pic>
        <p:nvPicPr>
          <p:cNvPr id="40968" name="Picture 8" descr="E:\9 мая\DSC048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286388"/>
            <a:ext cx="2381068" cy="1339351"/>
          </a:xfrm>
          <a:prstGeom prst="rect">
            <a:avLst/>
          </a:prstGeom>
          <a:noFill/>
        </p:spPr>
      </p:pic>
      <p:pic>
        <p:nvPicPr>
          <p:cNvPr id="40969" name="Picture 9" descr="E:\9 мая\DSC048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5072074"/>
            <a:ext cx="2762071" cy="1553665"/>
          </a:xfrm>
          <a:prstGeom prst="rect">
            <a:avLst/>
          </a:prstGeom>
          <a:noFill/>
        </p:spPr>
      </p:pic>
      <p:pic>
        <p:nvPicPr>
          <p:cNvPr id="40970" name="Picture 10" descr="E:\9 мая\DSC048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5072074"/>
            <a:ext cx="2254068" cy="1500198"/>
          </a:xfrm>
          <a:prstGeom prst="rect">
            <a:avLst/>
          </a:prstGeom>
          <a:noFill/>
        </p:spPr>
      </p:pic>
      <p:pic>
        <p:nvPicPr>
          <p:cNvPr id="40971" name="Picture 11" descr="E:\9 мая\DSC0489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214290"/>
            <a:ext cx="910723" cy="161906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28662" y="2967335"/>
            <a:ext cx="732094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Наш  прекрасный</a:t>
            </a:r>
          </a:p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Коллектив любит  музыку, песни и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креатив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)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image (46).jpg"/>
          <p:cNvPicPr>
            <a:picLocks noChangeAspect="1" noChangeArrowheads="1"/>
          </p:cNvPicPr>
          <p:nvPr/>
        </p:nvPicPr>
        <p:blipFill>
          <a:blip r:embed="rId2"/>
          <a:srcRect t="14872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57158" y="285728"/>
            <a:ext cx="3571901" cy="102155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66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8 марта !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0066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4" name="Picture 6" descr="E:\день матери.клуб\DSCN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2952770" cy="2214578"/>
          </a:xfrm>
          <a:prstGeom prst="rect">
            <a:avLst/>
          </a:prstGeom>
          <a:noFill/>
        </p:spPr>
      </p:pic>
      <p:pic>
        <p:nvPicPr>
          <p:cNvPr id="5" name="Picture 4" descr="C:\Users\Администратор\Desktop\клуб\DSC00215.JPG"/>
          <p:cNvPicPr>
            <a:picLocks noChangeAspect="1" noChangeArrowheads="1"/>
          </p:cNvPicPr>
          <p:nvPr/>
        </p:nvPicPr>
        <p:blipFill>
          <a:blip r:embed="rId4" cstate="print"/>
          <a:srcRect r="15909"/>
          <a:stretch>
            <a:fillRect/>
          </a:stretch>
        </p:blipFill>
        <p:spPr bwMode="auto">
          <a:xfrm>
            <a:off x="6837954" y="0"/>
            <a:ext cx="2306046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1" name="Picture 1" descr="C:\Users\Администратор\Desktop\30 мая 2017год\Scan\Scan_20170523_215202.jpg"/>
          <p:cNvPicPr>
            <a:picLocks noChangeAspect="1" noChangeArrowheads="1"/>
          </p:cNvPicPr>
          <p:nvPr/>
        </p:nvPicPr>
        <p:blipFill>
          <a:blip r:embed="rId5" cstate="print"/>
          <a:srcRect l="5826" t="7720" r="4563" b="9559"/>
          <a:stretch>
            <a:fillRect/>
          </a:stretch>
        </p:blipFill>
        <p:spPr bwMode="auto">
          <a:xfrm>
            <a:off x="3286116" y="4000504"/>
            <a:ext cx="3268685" cy="2071702"/>
          </a:xfrm>
          <a:prstGeom prst="rect">
            <a:avLst/>
          </a:prstGeom>
          <a:noFill/>
        </p:spPr>
      </p:pic>
      <p:pic>
        <p:nvPicPr>
          <p:cNvPr id="15362" name="Picture 2" descr="C:\Users\Администратор\Desktop\30 мая 2017год\Scan\Scan_20170523_222604.jpg"/>
          <p:cNvPicPr>
            <a:picLocks noChangeAspect="1" noChangeArrowheads="1"/>
          </p:cNvPicPr>
          <p:nvPr/>
        </p:nvPicPr>
        <p:blipFill>
          <a:blip r:embed="rId6" cstate="print"/>
          <a:srcRect l="3074" t="20019" r="13220" b="7675"/>
          <a:stretch>
            <a:fillRect/>
          </a:stretch>
        </p:blipFill>
        <p:spPr bwMode="auto">
          <a:xfrm>
            <a:off x="3857620" y="1428736"/>
            <a:ext cx="2874944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ира п\Новая папка (4)\P1010350.JPG"/>
          <p:cNvPicPr>
            <a:picLocks noChangeAspect="1" noChangeArrowheads="1"/>
          </p:cNvPicPr>
          <p:nvPr/>
        </p:nvPicPr>
        <p:blipFill>
          <a:blip r:embed="rId2" cstate="print"/>
          <a:srcRect l="32031" r="15625"/>
          <a:stretch>
            <a:fillRect/>
          </a:stretch>
        </p:blipFill>
        <p:spPr bwMode="auto">
          <a:xfrm>
            <a:off x="7072330" y="142852"/>
            <a:ext cx="902660" cy="1785926"/>
          </a:xfrm>
          <a:prstGeom prst="rect">
            <a:avLst/>
          </a:prstGeom>
          <a:noFill/>
        </p:spPr>
      </p:pic>
      <p:pic>
        <p:nvPicPr>
          <p:cNvPr id="45059" name="Picture 3" descr="E:\ира п\Новая папка (4)\P1010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28604"/>
            <a:ext cx="2643206" cy="1982405"/>
          </a:xfrm>
          <a:prstGeom prst="rect">
            <a:avLst/>
          </a:prstGeom>
          <a:noFill/>
        </p:spPr>
      </p:pic>
      <p:pic>
        <p:nvPicPr>
          <p:cNvPr id="45060" name="Picture 4" descr="E:\ира п\Новая папка (4)\P1010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357694"/>
            <a:ext cx="3071834" cy="2143116"/>
          </a:xfrm>
          <a:prstGeom prst="rect">
            <a:avLst/>
          </a:prstGeom>
          <a:noFill/>
        </p:spPr>
      </p:pic>
      <p:pic>
        <p:nvPicPr>
          <p:cNvPr id="45061" name="Picture 5" descr="E:\ира п\Новая папка (4)\P1010367.JPG"/>
          <p:cNvPicPr>
            <a:picLocks noChangeAspect="1" noChangeArrowheads="1"/>
          </p:cNvPicPr>
          <p:nvPr/>
        </p:nvPicPr>
        <p:blipFill>
          <a:blip r:embed="rId5" cstate="print"/>
          <a:srcRect r="30469"/>
          <a:stretch>
            <a:fillRect/>
          </a:stretch>
        </p:blipFill>
        <p:spPr bwMode="auto">
          <a:xfrm>
            <a:off x="214282" y="3857628"/>
            <a:ext cx="1928826" cy="2774002"/>
          </a:xfrm>
          <a:prstGeom prst="rect">
            <a:avLst/>
          </a:prstGeom>
          <a:noFill/>
        </p:spPr>
      </p:pic>
      <p:pic>
        <p:nvPicPr>
          <p:cNvPr id="45062" name="Picture 6" descr="E:\ира п\Новая папка (4)\P10103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2071678"/>
            <a:ext cx="3333773" cy="2500330"/>
          </a:xfrm>
          <a:prstGeom prst="rect">
            <a:avLst/>
          </a:prstGeom>
          <a:noFill/>
        </p:spPr>
      </p:pic>
      <p:pic>
        <p:nvPicPr>
          <p:cNvPr id="45063" name="Picture 7" descr="E:\ира п\Новая папка (4)\P1010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71480"/>
            <a:ext cx="1928827" cy="1928852"/>
          </a:xfrm>
          <a:prstGeom prst="rect">
            <a:avLst/>
          </a:prstGeom>
          <a:noFill/>
        </p:spPr>
      </p:pic>
      <p:pic>
        <p:nvPicPr>
          <p:cNvPr id="45064" name="Picture 8" descr="E:\ира п\Новая папка (4)\P1010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4572008"/>
            <a:ext cx="1452557" cy="214531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21" y="1643050"/>
            <a:ext cx="521497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Сами  артисты,</a:t>
            </a:r>
          </a:p>
          <a:p>
            <a:pPr algn="ctr"/>
            <a:r>
              <a:rPr lang="ru-RU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И….сами зрители)</a:t>
            </a:r>
            <a:endParaRPr lang="ru-RU" sz="5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gray">
          <a:xfrm>
            <a:off x="3286116" y="2271713"/>
            <a:ext cx="2786082" cy="2743200"/>
          </a:xfrm>
          <a:prstGeom prst="ellipse">
            <a:avLst/>
          </a:prstGeom>
          <a:solidFill>
            <a:srgbClr val="FFFFFF">
              <a:alpha val="7999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gray">
          <a:xfrm>
            <a:off x="2895600" y="3567113"/>
            <a:ext cx="1524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gray">
          <a:xfrm>
            <a:off x="3733800" y="2424113"/>
            <a:ext cx="914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gray">
          <a:xfrm>
            <a:off x="5148263" y="3716338"/>
            <a:ext cx="43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gray">
          <a:xfrm flipV="1">
            <a:off x="5029200" y="2576513"/>
            <a:ext cx="533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74" name="Rectangle 10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358246" cy="9271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rgbClr val="FF0066"/>
                </a:solidFill>
              </a:rPr>
              <a:t>23 февраля- это Вам не </a:t>
            </a:r>
            <a:r>
              <a:rPr lang="ru-RU" sz="3200" i="1" dirty="0" err="1" smtClean="0">
                <a:solidFill>
                  <a:srgbClr val="FF0066"/>
                </a:solidFill>
              </a:rPr>
              <a:t>тра</a:t>
            </a:r>
            <a:r>
              <a:rPr lang="ru-RU" sz="3200" i="1" dirty="0" smtClean="0">
                <a:solidFill>
                  <a:srgbClr val="FF0066"/>
                </a:solidFill>
              </a:rPr>
              <a:t>- </a:t>
            </a:r>
            <a:r>
              <a:rPr lang="ru-RU" sz="3200" i="1" dirty="0" err="1" smtClean="0">
                <a:solidFill>
                  <a:srgbClr val="FF0066"/>
                </a:solidFill>
              </a:rPr>
              <a:t>ля-ля</a:t>
            </a:r>
            <a:r>
              <a:rPr lang="ru-RU" sz="3200" i="1" dirty="0" smtClean="0">
                <a:solidFill>
                  <a:srgbClr val="FF0066"/>
                </a:solidFill>
              </a:rPr>
              <a:t>-</a:t>
            </a:r>
            <a:br>
              <a:rPr lang="ru-RU" sz="3200" i="1" dirty="0" smtClean="0">
                <a:solidFill>
                  <a:srgbClr val="FF0066"/>
                </a:solidFill>
              </a:rPr>
            </a:br>
            <a:r>
              <a:rPr lang="ru-RU" sz="3200" i="1" dirty="0" smtClean="0">
                <a:solidFill>
                  <a:srgbClr val="FF0066"/>
                </a:solidFill>
              </a:rPr>
              <a:t>Это День Защитника Отечества!</a:t>
            </a:r>
            <a:endParaRPr lang="en-US" sz="3200" i="1" dirty="0" smtClean="0">
              <a:solidFill>
                <a:srgbClr val="FF0066"/>
              </a:solidFill>
            </a:endParaRPr>
          </a:p>
        </p:txBody>
      </p:sp>
      <p:sp>
        <p:nvSpPr>
          <p:cNvPr id="14361" name="Line 210"/>
          <p:cNvSpPr>
            <a:spLocks noChangeShapeType="1"/>
          </p:cNvSpPr>
          <p:nvPr/>
        </p:nvSpPr>
        <p:spPr bwMode="invGray">
          <a:xfrm>
            <a:off x="4932363" y="4005263"/>
            <a:ext cx="714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1745" name="Picture 1" descr="E:\23 февраля\DSCN1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2857488" cy="2143116"/>
          </a:xfrm>
          <a:prstGeom prst="rect">
            <a:avLst/>
          </a:prstGeom>
          <a:noFill/>
        </p:spPr>
      </p:pic>
      <p:pic>
        <p:nvPicPr>
          <p:cNvPr id="31746" name="Picture 2" descr="E:\23 февраля\DSCN1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571612"/>
            <a:ext cx="2857488" cy="2143116"/>
          </a:xfrm>
          <a:prstGeom prst="rect">
            <a:avLst/>
          </a:prstGeom>
          <a:noFill/>
        </p:spPr>
      </p:pic>
      <p:pic>
        <p:nvPicPr>
          <p:cNvPr id="31747" name="Picture 3" descr="E:\23 февраля\DSCN1491.JPG"/>
          <p:cNvPicPr>
            <a:picLocks noChangeAspect="1" noChangeArrowheads="1"/>
          </p:cNvPicPr>
          <p:nvPr/>
        </p:nvPicPr>
        <p:blipFill>
          <a:blip r:embed="rId4" cstate="print"/>
          <a:srcRect r="20000"/>
          <a:stretch>
            <a:fillRect/>
          </a:stretch>
        </p:blipFill>
        <p:spPr bwMode="auto">
          <a:xfrm>
            <a:off x="4071934" y="1357298"/>
            <a:ext cx="1857388" cy="3095647"/>
          </a:xfrm>
          <a:prstGeom prst="rect">
            <a:avLst/>
          </a:prstGeom>
          <a:noFill/>
        </p:spPr>
      </p:pic>
      <p:pic>
        <p:nvPicPr>
          <p:cNvPr id="31748" name="Picture 4" descr="E:\23 февраля\DSCN1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452944"/>
            <a:ext cx="1643074" cy="2190741"/>
          </a:xfrm>
          <a:prstGeom prst="rect">
            <a:avLst/>
          </a:prstGeom>
          <a:noFill/>
        </p:spPr>
      </p:pic>
      <p:pic>
        <p:nvPicPr>
          <p:cNvPr id="31749" name="Picture 5" descr="E:\23 февраля\DSCN14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572008"/>
            <a:ext cx="2786082" cy="2089562"/>
          </a:xfrm>
          <a:prstGeom prst="rect">
            <a:avLst/>
          </a:prstGeom>
          <a:noFill/>
        </p:spPr>
      </p:pic>
      <p:pic>
        <p:nvPicPr>
          <p:cNvPr id="31750" name="Picture 6" descr="E:\23 февраля\DSCN1497.JPG"/>
          <p:cNvPicPr>
            <a:picLocks noChangeAspect="1" noChangeArrowheads="1"/>
          </p:cNvPicPr>
          <p:nvPr/>
        </p:nvPicPr>
        <p:blipFill>
          <a:blip r:embed="rId7" cstate="print"/>
          <a:srcRect l="30000" r="21093"/>
          <a:stretch>
            <a:fillRect/>
          </a:stretch>
        </p:blipFill>
        <p:spPr bwMode="auto">
          <a:xfrm>
            <a:off x="285720" y="4286256"/>
            <a:ext cx="200026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25438"/>
            <a:ext cx="7358114" cy="9271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У нас для всех на сцене и в зале  места хватит.</a:t>
            </a:r>
            <a:br>
              <a:rPr lang="ru-RU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571472" y="2143116"/>
            <a:ext cx="8186766" cy="3911609"/>
          </a:xfrm>
        </p:spPr>
      </p:sp>
      <p:pic>
        <p:nvPicPr>
          <p:cNvPr id="43010" name="Picture 2" descr="E:\день матери.клуб\DSCN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1357298"/>
            <a:ext cx="1714512" cy="2143140"/>
          </a:xfrm>
          <a:prstGeom prst="rect">
            <a:avLst/>
          </a:prstGeom>
          <a:noFill/>
        </p:spPr>
      </p:pic>
      <p:pic>
        <p:nvPicPr>
          <p:cNvPr id="43011" name="Picture 3" descr="E:\день матери.клуб\DSCN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59"/>
            <a:ext cx="1928826" cy="2571767"/>
          </a:xfrm>
          <a:prstGeom prst="rect">
            <a:avLst/>
          </a:prstGeom>
          <a:noFill/>
        </p:spPr>
      </p:pic>
      <p:pic>
        <p:nvPicPr>
          <p:cNvPr id="43012" name="Picture 4" descr="E:\день матери.клуб\DSCN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00504"/>
            <a:ext cx="3929090" cy="2614780"/>
          </a:xfrm>
          <a:prstGeom prst="rect">
            <a:avLst/>
          </a:prstGeom>
          <a:noFill/>
        </p:spPr>
      </p:pic>
      <p:pic>
        <p:nvPicPr>
          <p:cNvPr id="43013" name="Picture 5" descr="E:\день матери.клуб\DSCN0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3857652" cy="2489739"/>
          </a:xfrm>
          <a:prstGeom prst="rect">
            <a:avLst/>
          </a:prstGeom>
          <a:noFill/>
        </p:spPr>
      </p:pic>
      <p:pic>
        <p:nvPicPr>
          <p:cNvPr id="43015" name="Picture 7" descr="E:\день матери.клуб\DSCN0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643050"/>
            <a:ext cx="3357586" cy="2250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215370" cy="1857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 smtClean="0">
                <a:solidFill>
                  <a:srgbClr val="FF0066"/>
                </a:solidFill>
              </a:rPr>
              <a:t>На районной сцена в  РДК</a:t>
            </a:r>
            <a:br>
              <a:rPr lang="ru-RU" sz="2800" dirty="0" smtClean="0">
                <a:solidFill>
                  <a:srgbClr val="FF0066"/>
                </a:solidFill>
              </a:rPr>
            </a:br>
            <a:r>
              <a:rPr lang="ru-RU" sz="2800" dirty="0" smtClean="0">
                <a:solidFill>
                  <a:srgbClr val="FF0066"/>
                </a:solidFill>
              </a:rPr>
              <a:t> выступаем:</a:t>
            </a:r>
            <a:br>
              <a:rPr lang="ru-RU" sz="2800" dirty="0" smtClean="0">
                <a:solidFill>
                  <a:srgbClr val="FF0066"/>
                </a:solidFill>
              </a:rPr>
            </a:br>
            <a:r>
              <a:rPr lang="ru-RU" sz="2800" dirty="0" smtClean="0">
                <a:solidFill>
                  <a:srgbClr val="FF0066"/>
                </a:solidFill>
              </a:rPr>
              <a:t>звёзд с неба не хватаем, но аплодисменты и цветы… срываем!!</a:t>
            </a:r>
            <a:endParaRPr lang="ru-RU" sz="2800" dirty="0">
              <a:solidFill>
                <a:srgbClr val="FF0066"/>
              </a:solidFill>
            </a:endParaRPr>
          </a:p>
        </p:txBody>
      </p:sp>
      <p:pic>
        <p:nvPicPr>
          <p:cNvPr id="7" name="Содержимое 3" descr="C:\Users\Связной\Desktop\НАСТРОЙ НА РАБОТУ\фото\e292490ea50c44f9898a3b54ab44f001.jpg"/>
          <p:cNvPicPr>
            <a:picLocks noGrp="1"/>
          </p:cNvPicPr>
          <p:nvPr>
            <p:ph idx="1"/>
          </p:nvPr>
        </p:nvPicPr>
        <p:blipFill>
          <a:blip r:embed="rId3" cstate="print"/>
          <a:srcRect r="3885"/>
          <a:stretch>
            <a:fillRect/>
          </a:stretch>
        </p:blipFill>
        <p:spPr bwMode="auto">
          <a:xfrm>
            <a:off x="4643438" y="4643446"/>
            <a:ext cx="3857652" cy="1857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C:\Users\Администратор\Desktop\клуб\DSCN3692.JPG"/>
          <p:cNvPicPr>
            <a:picLocks noChangeAspect="1" noChangeArrowheads="1"/>
          </p:cNvPicPr>
          <p:nvPr/>
        </p:nvPicPr>
        <p:blipFill>
          <a:blip r:embed="rId4" cstate="print"/>
          <a:srcRect r="16949"/>
          <a:stretch>
            <a:fillRect/>
          </a:stretch>
        </p:blipFill>
        <p:spPr bwMode="auto">
          <a:xfrm>
            <a:off x="4786314" y="2071678"/>
            <a:ext cx="4071966" cy="248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Администратор\Desktop\туряк\14958404_348580575493724_1861197821_n (1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500306"/>
            <a:ext cx="3786214" cy="4071966"/>
          </a:xfrm>
          <a:prstGeom prst="rect">
            <a:avLst/>
          </a:prstGeom>
          <a:noFill/>
        </p:spPr>
      </p:pic>
      <p:pic>
        <p:nvPicPr>
          <p:cNvPr id="6" name="00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Мы- не звёзды, но награды имеем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E:\30 мая 2017год\Scan\Scan_20170524_213323.jpg"/>
          <p:cNvPicPr>
            <a:picLocks noChangeAspect="1" noChangeArrowheads="1"/>
          </p:cNvPicPr>
          <p:nvPr/>
        </p:nvPicPr>
        <p:blipFill>
          <a:blip r:embed="rId3" cstate="print"/>
          <a:srcRect l="12635" r="2069" b="6818"/>
          <a:stretch>
            <a:fillRect/>
          </a:stretch>
        </p:blipFill>
        <p:spPr bwMode="auto">
          <a:xfrm>
            <a:off x="142844" y="1500174"/>
            <a:ext cx="1223158" cy="1857388"/>
          </a:xfrm>
          <a:prstGeom prst="rect">
            <a:avLst/>
          </a:prstGeom>
          <a:noFill/>
        </p:spPr>
      </p:pic>
      <p:pic>
        <p:nvPicPr>
          <p:cNvPr id="1027" name="Picture 3" descr="E:\30 мая 2017год\Scan\Scan_20170523_22282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357298"/>
            <a:ext cx="4041066" cy="2800739"/>
          </a:xfrm>
          <a:prstGeom prst="rect">
            <a:avLst/>
          </a:prstGeom>
          <a:noFill/>
        </p:spPr>
      </p:pic>
      <p:pic>
        <p:nvPicPr>
          <p:cNvPr id="1028" name="Picture 4" descr="E:\30 мая 2017год\Scan\Scan_20170524_212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1357298"/>
            <a:ext cx="1630682" cy="2214578"/>
          </a:xfrm>
          <a:prstGeom prst="rect">
            <a:avLst/>
          </a:prstGeom>
          <a:noFill/>
        </p:spPr>
      </p:pic>
      <p:pic>
        <p:nvPicPr>
          <p:cNvPr id="1029" name="Picture 5" descr="E:\30 мая 2017год\Scan\Scan_20170524_2119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357298"/>
            <a:ext cx="1136042" cy="1571636"/>
          </a:xfrm>
          <a:prstGeom prst="rect">
            <a:avLst/>
          </a:prstGeom>
          <a:noFill/>
        </p:spPr>
      </p:pic>
      <p:pic>
        <p:nvPicPr>
          <p:cNvPr id="1030" name="Picture 6" descr="E:\30 мая 2017год\Scan\Scan_20170524_211759.jpg"/>
          <p:cNvPicPr>
            <a:picLocks noChangeAspect="1" noChangeArrowheads="1"/>
          </p:cNvPicPr>
          <p:nvPr/>
        </p:nvPicPr>
        <p:blipFill>
          <a:blip r:embed="rId7" cstate="print"/>
          <a:srcRect l="15000"/>
          <a:stretch>
            <a:fillRect/>
          </a:stretch>
        </p:blipFill>
        <p:spPr bwMode="auto">
          <a:xfrm>
            <a:off x="1928794" y="1357298"/>
            <a:ext cx="1214446" cy="1928826"/>
          </a:xfrm>
          <a:prstGeom prst="rect">
            <a:avLst/>
          </a:prstGeom>
          <a:noFill/>
        </p:spPr>
      </p:pic>
      <p:pic>
        <p:nvPicPr>
          <p:cNvPr id="1031" name="Picture 7" descr="E:\30 мая 2017год\Scan\Scan_20170524_2110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3214686"/>
            <a:ext cx="1187680" cy="1643074"/>
          </a:xfrm>
          <a:prstGeom prst="rect">
            <a:avLst/>
          </a:prstGeom>
          <a:noFill/>
        </p:spPr>
      </p:pic>
      <p:pic>
        <p:nvPicPr>
          <p:cNvPr id="1032" name="Picture 8" descr="E:\30 мая 2017год\Scan\Scan_20170524_2108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57760"/>
            <a:ext cx="1284370" cy="1714512"/>
          </a:xfrm>
          <a:prstGeom prst="rect">
            <a:avLst/>
          </a:prstGeom>
          <a:noFill/>
        </p:spPr>
      </p:pic>
      <p:pic>
        <p:nvPicPr>
          <p:cNvPr id="1033" name="Picture 9" descr="E:\30 мая 2017год\Scan\Scan_20170524_2107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71670" y="4214818"/>
            <a:ext cx="1792349" cy="2500306"/>
          </a:xfrm>
          <a:prstGeom prst="rect">
            <a:avLst/>
          </a:prstGeom>
          <a:noFill/>
        </p:spPr>
      </p:pic>
      <p:pic>
        <p:nvPicPr>
          <p:cNvPr id="1034" name="Picture 10" descr="E:\30 мая 2017год\Scan\Scan_20170524_210503.jpg"/>
          <p:cNvPicPr>
            <a:picLocks noChangeAspect="1" noChangeArrowheads="1"/>
          </p:cNvPicPr>
          <p:nvPr/>
        </p:nvPicPr>
        <p:blipFill>
          <a:blip r:embed="rId11" cstate="print"/>
          <a:srcRect l="5141" t="7380"/>
          <a:stretch>
            <a:fillRect/>
          </a:stretch>
        </p:blipFill>
        <p:spPr bwMode="auto">
          <a:xfrm>
            <a:off x="7643834" y="4500570"/>
            <a:ext cx="1318011" cy="1793078"/>
          </a:xfrm>
          <a:prstGeom prst="rect">
            <a:avLst/>
          </a:prstGeom>
          <a:noFill/>
        </p:spPr>
      </p:pic>
      <p:pic>
        <p:nvPicPr>
          <p:cNvPr id="1035" name="Picture 11" descr="E:\30 мая 2017год\Scan\Scan_20170524_2103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388" y="3500438"/>
            <a:ext cx="1279039" cy="1857388"/>
          </a:xfrm>
          <a:prstGeom prst="rect">
            <a:avLst/>
          </a:prstGeom>
          <a:noFill/>
        </p:spPr>
      </p:pic>
      <p:pic>
        <p:nvPicPr>
          <p:cNvPr id="1036" name="Picture 12" descr="E:\30 мая 2017год\Scan\Scan_20170523_221629.jpg"/>
          <p:cNvPicPr>
            <a:picLocks noChangeAspect="1" noChangeArrowheads="1"/>
          </p:cNvPicPr>
          <p:nvPr/>
        </p:nvPicPr>
        <p:blipFill>
          <a:blip r:embed="rId13" cstate="print"/>
          <a:srcRect l="6526" t="22361" r="15476" b="5778"/>
          <a:stretch>
            <a:fillRect/>
          </a:stretch>
        </p:blipFill>
        <p:spPr bwMode="auto">
          <a:xfrm>
            <a:off x="3929058" y="4500570"/>
            <a:ext cx="3214710" cy="2138456"/>
          </a:xfrm>
          <a:prstGeom prst="rect">
            <a:avLst/>
          </a:prstGeom>
          <a:noFill/>
        </p:spPr>
      </p:pic>
      <p:pic>
        <p:nvPicPr>
          <p:cNvPr id="16" name="002derevenki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1643042" y="457200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3" y="142853"/>
            <a:ext cx="778674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Банк наших достижений:</a:t>
            </a: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1" y="1785926"/>
          <a:ext cx="8572558" cy="4643470"/>
        </p:xfrm>
        <a:graphic>
          <a:graphicData uri="http://schemas.openxmlformats.org/drawingml/2006/table">
            <a:tbl>
              <a:tblPr/>
              <a:tblGrid>
                <a:gridCol w="1302788"/>
                <a:gridCol w="908836"/>
                <a:gridCol w="1060003"/>
                <a:gridCol w="1060003"/>
                <a:gridCol w="1060003"/>
                <a:gridCol w="1259727"/>
                <a:gridCol w="861195"/>
                <a:gridCol w="1060003"/>
              </a:tblGrid>
              <a:tr h="1515489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Рекламно - </a:t>
                      </a:r>
                      <a:r>
                        <a:rPr lang="ru-RU" sz="20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имиджевая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деятельность учреждения за  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2016-2017г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6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Работа с детьми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Работа с молодежью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Работа с семьей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Работа с пожилыми людьми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Концерты фестивали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конференции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мер-тий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чел.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мероприятий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indent="-12446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357166"/>
            <a:ext cx="650085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Трансляция опыта:</a:t>
            </a:r>
            <a:endParaRPr lang="ru-RU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214422"/>
            <a:ext cx="797406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Делимся: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Готовы материалы для размещения на сайте  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МКУК  с. </a:t>
            </a:r>
            <a:r>
              <a:rPr lang="ru-RU" dirty="0" err="1" smtClean="0">
                <a:solidFill>
                  <a:srgbClr val="FF0000"/>
                </a:solidFill>
              </a:rPr>
              <a:t>Борисоглебка</a:t>
            </a:r>
            <a:r>
              <a:rPr lang="ru-RU" dirty="0" smtClean="0">
                <a:solidFill>
                  <a:srgbClr val="FF0000"/>
                </a:solidFill>
              </a:rPr>
              <a:t> , на сайте районного управления культуры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688" y="2214555"/>
            <a:ext cx="8644030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1.Сценарий  </a:t>
            </a:r>
            <a:r>
              <a:rPr lang="ru-RU" dirty="0" err="1" smtClean="0"/>
              <a:t>конкурсно</a:t>
            </a:r>
            <a:r>
              <a:rPr lang="ru-RU" dirty="0" smtClean="0"/>
              <a:t>- развлекательной программы «Новогодние приключения»</a:t>
            </a:r>
          </a:p>
          <a:p>
            <a:r>
              <a:rPr lang="ru-RU" dirty="0" smtClean="0"/>
              <a:t>2.С Днём Победы «Май течёт рекой нарядной»</a:t>
            </a:r>
          </a:p>
          <a:p>
            <a:r>
              <a:rPr lang="ru-RU" dirty="0" smtClean="0"/>
              <a:t>3. «Для милых дам»</a:t>
            </a:r>
          </a:p>
          <a:p>
            <a:r>
              <a:rPr lang="ru-RU" dirty="0" smtClean="0"/>
              <a:t>4.Сценарии  детских дискотек</a:t>
            </a:r>
          </a:p>
          <a:p>
            <a:r>
              <a:rPr lang="ru-RU" dirty="0" smtClean="0"/>
              <a:t>5.Сценарий проведения праздника «Дети рисуют мир»</a:t>
            </a:r>
          </a:p>
          <a:p>
            <a:r>
              <a:rPr lang="ru-RU" dirty="0" smtClean="0"/>
              <a:t>6. «Наша память священна»- сценарий мероприятия к 23 февраля</a:t>
            </a:r>
          </a:p>
          <a:p>
            <a:pPr algn="ctr"/>
            <a:r>
              <a:rPr lang="ru-RU" dirty="0" smtClean="0"/>
              <a:t>7.Литературно-музыкальная композиция «Есть в красках Победы оттенки    войны»</a:t>
            </a:r>
          </a:p>
          <a:p>
            <a:r>
              <a:rPr lang="ru-RU" dirty="0" smtClean="0"/>
              <a:t>8.Сценарии концертных программ ко Дню села.</a:t>
            </a:r>
          </a:p>
          <a:p>
            <a:r>
              <a:rPr lang="ru-RU" dirty="0" smtClean="0"/>
              <a:t>9. И так далее. Всего более 30 различных сценариев.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Picture 3" descr="D:\рабочий стол\Рабочий стол\Мои рисунки\фоны презентаций\смайлики\book3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643446"/>
            <a:ext cx="2571768" cy="205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9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184187">
            <a:off x="1765334" y="5438058"/>
            <a:ext cx="630552" cy="1099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E:\9 мая\DSC04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5357826"/>
            <a:ext cx="2587643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25438"/>
            <a:ext cx="8572560" cy="1746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Положительная динамика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деятельности коллектива 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МКУК с.Борисоглебское </a:t>
            </a:r>
            <a:endParaRPr lang="en-US" sz="32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5539" name="Group 3"/>
          <p:cNvGraphicFramePr>
            <a:graphicFrameLocks noGrp="1"/>
          </p:cNvGraphicFramePr>
          <p:nvPr/>
        </p:nvGraphicFramePr>
        <p:xfrm>
          <a:off x="2187575" y="2616200"/>
          <a:ext cx="5692775" cy="3208656"/>
        </p:xfrm>
        <a:graphic>
          <a:graphicData uri="http://schemas.openxmlformats.org/drawingml/2006/table">
            <a:tbl>
              <a:tblPr/>
              <a:tblGrid>
                <a:gridCol w="1138238"/>
                <a:gridCol w="1139825"/>
                <a:gridCol w="1136650"/>
                <a:gridCol w="1139825"/>
                <a:gridCol w="1138237"/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503" name="Text Box 47"/>
          <p:cNvSpPr txBox="1">
            <a:spLocks noChangeArrowheads="1"/>
          </p:cNvSpPr>
          <p:nvPr/>
        </p:nvSpPr>
        <p:spPr bwMode="auto">
          <a:xfrm>
            <a:off x="0" y="2708275"/>
            <a:ext cx="23764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 dirty="0"/>
              <a:t>Коммуникабельный</a:t>
            </a:r>
            <a:endParaRPr lang="en-US" b="0" dirty="0"/>
          </a:p>
        </p:txBody>
      </p:sp>
      <p:sp>
        <p:nvSpPr>
          <p:cNvPr id="19504" name="Text Box 48"/>
          <p:cNvSpPr txBox="1">
            <a:spLocks noChangeArrowheads="1"/>
          </p:cNvSpPr>
          <p:nvPr/>
        </p:nvSpPr>
        <p:spPr bwMode="auto">
          <a:xfrm>
            <a:off x="611188" y="4292600"/>
            <a:ext cx="151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/>
              <a:t>Добрый</a:t>
            </a:r>
            <a:endParaRPr lang="en-US" b="0"/>
          </a:p>
        </p:txBody>
      </p:sp>
      <p:sp>
        <p:nvSpPr>
          <p:cNvPr id="19505" name="Text Box 49"/>
          <p:cNvSpPr txBox="1">
            <a:spLocks noChangeArrowheads="1"/>
          </p:cNvSpPr>
          <p:nvPr/>
        </p:nvSpPr>
        <p:spPr bwMode="auto">
          <a:xfrm>
            <a:off x="0" y="3786190"/>
            <a:ext cx="2233613" cy="369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 dirty="0"/>
              <a:t>Организованный</a:t>
            </a:r>
            <a:endParaRPr lang="en-US" b="0" dirty="0"/>
          </a:p>
        </p:txBody>
      </p:sp>
      <p:sp>
        <p:nvSpPr>
          <p:cNvPr id="19506" name="Text Box 50"/>
          <p:cNvSpPr txBox="1">
            <a:spLocks noChangeArrowheads="1"/>
          </p:cNvSpPr>
          <p:nvPr/>
        </p:nvSpPr>
        <p:spPr bwMode="auto">
          <a:xfrm>
            <a:off x="611188" y="3213100"/>
            <a:ext cx="151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/>
              <a:t>Активный </a:t>
            </a:r>
            <a:endParaRPr lang="en-US" b="0"/>
          </a:p>
        </p:txBody>
      </p:sp>
      <p:sp>
        <p:nvSpPr>
          <p:cNvPr id="19507" name="Text Box 51"/>
          <p:cNvSpPr txBox="1">
            <a:spLocks noChangeArrowheads="1"/>
          </p:cNvSpPr>
          <p:nvPr/>
        </p:nvSpPr>
        <p:spPr bwMode="auto">
          <a:xfrm>
            <a:off x="661988" y="4819650"/>
            <a:ext cx="151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/>
              <a:t>Веселый</a:t>
            </a:r>
            <a:endParaRPr lang="en-US" b="0"/>
          </a:p>
        </p:txBody>
      </p:sp>
      <p:sp>
        <p:nvSpPr>
          <p:cNvPr id="19508" name="Text Box 52"/>
          <p:cNvSpPr txBox="1">
            <a:spLocks noChangeArrowheads="1"/>
          </p:cNvSpPr>
          <p:nvPr/>
        </p:nvSpPr>
        <p:spPr bwMode="auto">
          <a:xfrm>
            <a:off x="661988" y="5362575"/>
            <a:ext cx="151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/>
              <a:t>Дружный</a:t>
            </a:r>
            <a:endParaRPr lang="en-US" b="0"/>
          </a:p>
        </p:txBody>
      </p:sp>
      <p:sp>
        <p:nvSpPr>
          <p:cNvPr id="65589" name="Rectangle 53"/>
          <p:cNvSpPr>
            <a:spLocks noChangeArrowheads="1"/>
          </p:cNvSpPr>
          <p:nvPr/>
        </p:nvSpPr>
        <p:spPr bwMode="gray">
          <a:xfrm>
            <a:off x="2189163" y="2730500"/>
            <a:ext cx="5478462" cy="2746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000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Bottom"/>
            <a:lightRig rig="legacyFlat1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b="0"/>
          </a:p>
        </p:txBody>
      </p:sp>
      <p:sp>
        <p:nvSpPr>
          <p:cNvPr id="65590" name="Rectangle 54"/>
          <p:cNvSpPr>
            <a:spLocks noChangeArrowheads="1"/>
          </p:cNvSpPr>
          <p:nvPr/>
        </p:nvSpPr>
        <p:spPr bwMode="gray">
          <a:xfrm>
            <a:off x="2189163" y="3290888"/>
            <a:ext cx="5311795" cy="274637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6000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b="0"/>
          </a:p>
        </p:txBody>
      </p:sp>
      <p:sp>
        <p:nvSpPr>
          <p:cNvPr id="65591" name="Rectangle 55"/>
          <p:cNvSpPr>
            <a:spLocks noChangeArrowheads="1"/>
          </p:cNvSpPr>
          <p:nvPr/>
        </p:nvSpPr>
        <p:spPr bwMode="gray">
          <a:xfrm>
            <a:off x="2189163" y="3833813"/>
            <a:ext cx="5383233" cy="2746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000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b="0"/>
          </a:p>
        </p:txBody>
      </p:sp>
      <p:sp>
        <p:nvSpPr>
          <p:cNvPr id="65592" name="Rectangle 56"/>
          <p:cNvSpPr>
            <a:spLocks noChangeArrowheads="1"/>
          </p:cNvSpPr>
          <p:nvPr/>
        </p:nvSpPr>
        <p:spPr bwMode="gray">
          <a:xfrm>
            <a:off x="2189162" y="4337050"/>
            <a:ext cx="5454671" cy="2746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000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b="0"/>
          </a:p>
        </p:txBody>
      </p:sp>
      <p:sp>
        <p:nvSpPr>
          <p:cNvPr id="19513" name="Rectangle 57"/>
          <p:cNvSpPr>
            <a:spLocks noChangeArrowheads="1"/>
          </p:cNvSpPr>
          <p:nvPr/>
        </p:nvSpPr>
        <p:spPr bwMode="gray">
          <a:xfrm>
            <a:off x="2189163" y="4891088"/>
            <a:ext cx="5551487" cy="2746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100000">
                <a:srgbClr val="A3A3FF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66FF"/>
            </a:extrusionClr>
          </a:sp3d>
        </p:spPr>
        <p:txBody>
          <a:bodyPr wrap="none" anchor="ctr">
            <a:flatTx/>
          </a:bodyPr>
          <a:lstStyle/>
          <a:p>
            <a:endParaRPr lang="ru-RU" b="0"/>
          </a:p>
        </p:txBody>
      </p:sp>
      <p:sp>
        <p:nvSpPr>
          <p:cNvPr id="19514" name="Rectangle 58"/>
          <p:cNvSpPr>
            <a:spLocks noChangeArrowheads="1"/>
          </p:cNvSpPr>
          <p:nvPr/>
        </p:nvSpPr>
        <p:spPr bwMode="gray">
          <a:xfrm>
            <a:off x="2189163" y="5424488"/>
            <a:ext cx="5695950" cy="274637"/>
          </a:xfrm>
          <a:prstGeom prst="rect">
            <a:avLst/>
          </a:prstGeom>
          <a:gradFill rotWithShape="1">
            <a:gsLst>
              <a:gs pos="0">
                <a:srgbClr val="AD67AA"/>
              </a:gs>
              <a:gs pos="100000">
                <a:srgbClr val="CEA4CC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AD67AA"/>
            </a:extrusionClr>
          </a:sp3d>
        </p:spPr>
        <p:txBody>
          <a:bodyPr wrap="none" anchor="ctr">
            <a:flatTx/>
          </a:bodyPr>
          <a:lstStyle/>
          <a:p>
            <a:endParaRPr lang="ru-RU" b="0"/>
          </a:p>
        </p:txBody>
      </p:sp>
      <p:sp>
        <p:nvSpPr>
          <p:cNvPr id="19515" name="Text Box 59"/>
          <p:cNvSpPr txBox="1">
            <a:spLocks noChangeArrowheads="1"/>
          </p:cNvSpPr>
          <p:nvPr/>
        </p:nvSpPr>
        <p:spPr bwMode="auto">
          <a:xfrm>
            <a:off x="428596" y="6215082"/>
            <a:ext cx="61642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/>
              <a:t>0%               20%                40%                60%                80%              100%    </a:t>
            </a:r>
          </a:p>
        </p:txBody>
      </p:sp>
      <p:sp>
        <p:nvSpPr>
          <p:cNvPr id="19516" name="Text Box 63"/>
          <p:cNvSpPr txBox="1">
            <a:spLocks noChangeArrowheads="1"/>
          </p:cNvSpPr>
          <p:nvPr/>
        </p:nvSpPr>
        <p:spPr bwMode="auto">
          <a:xfrm>
            <a:off x="3635375" y="4330700"/>
            <a:ext cx="8794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200"/>
          </a:p>
        </p:txBody>
      </p:sp>
      <p:pic>
        <p:nvPicPr>
          <p:cNvPr id="18" name="Picture 2" descr="C:\Users\Связной\Pictures\3297583-fabb354d41e1ac8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3786214" cy="928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14282" y="428604"/>
            <a:ext cx="8572560" cy="60016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371475"/>
            <a:endParaRPr lang="ru-RU" sz="2400" b="0" u="sng" dirty="0" smtClean="0">
              <a:solidFill>
                <a:srgbClr val="FF0000"/>
              </a:solidFill>
            </a:endParaRPr>
          </a:p>
          <a:p>
            <a:pPr marL="342900" indent="371475"/>
            <a:endParaRPr lang="ru-RU" sz="2400" b="0" u="sng" dirty="0" smtClean="0">
              <a:solidFill>
                <a:srgbClr val="FF0000"/>
              </a:solidFill>
            </a:endParaRPr>
          </a:p>
          <a:p>
            <a:pPr marL="342900" indent="371475"/>
            <a:r>
              <a:rPr lang="ru-RU" sz="2400" b="0" u="sng" dirty="0" smtClean="0">
                <a:solidFill>
                  <a:srgbClr val="FF0000"/>
                </a:solidFill>
              </a:rPr>
              <a:t>Цель деятельности:</a:t>
            </a:r>
            <a:r>
              <a:rPr lang="ru-RU" sz="2400" b="0" dirty="0" smtClean="0">
                <a:solidFill>
                  <a:srgbClr val="FF0000"/>
                </a:solidFill>
              </a:rPr>
              <a:t> </a:t>
            </a:r>
            <a:r>
              <a:rPr lang="ru-RU" sz="2400" b="0" dirty="0">
                <a:solidFill>
                  <a:srgbClr val="FF0000"/>
                </a:solidFill>
              </a:rPr>
              <a:t>Создание единой </a:t>
            </a:r>
            <a:r>
              <a:rPr lang="ru-RU" sz="2400" b="0" dirty="0" smtClean="0">
                <a:solidFill>
                  <a:srgbClr val="FF0000"/>
                </a:solidFill>
              </a:rPr>
              <a:t> культурной среды</a:t>
            </a:r>
            <a:r>
              <a:rPr lang="ru-RU" sz="2400" b="0" dirty="0">
                <a:solidFill>
                  <a:srgbClr val="FF0000"/>
                </a:solidFill>
              </a:rPr>
              <a:t>, в которой бы целенаправленно формировались правовые, нравственные, эстетические </a:t>
            </a:r>
            <a:r>
              <a:rPr lang="ru-RU" sz="2400" b="0" dirty="0" smtClean="0">
                <a:solidFill>
                  <a:srgbClr val="FF0000"/>
                </a:solidFill>
              </a:rPr>
              <a:t>качества жителей социума.</a:t>
            </a:r>
            <a:endParaRPr lang="ru-RU" sz="2400" b="0" u="sng" dirty="0">
              <a:solidFill>
                <a:srgbClr val="FF0000"/>
              </a:solidFill>
            </a:endParaRPr>
          </a:p>
          <a:p>
            <a:pPr marL="342900" indent="371475"/>
            <a:r>
              <a:rPr lang="ru-RU" sz="2400" b="0" u="sng" dirty="0">
                <a:solidFill>
                  <a:srgbClr val="FF0000"/>
                </a:solidFill>
              </a:rPr>
              <a:t>Задачи:</a:t>
            </a:r>
            <a:endParaRPr lang="ru-RU" sz="2400" b="0" dirty="0">
              <a:solidFill>
                <a:srgbClr val="FF0000"/>
              </a:solidFill>
            </a:endParaRPr>
          </a:p>
          <a:p>
            <a:pPr marL="342900" indent="371475">
              <a:buFontTx/>
              <a:buChar char="•"/>
            </a:pPr>
            <a:r>
              <a:rPr lang="ru-RU" sz="2400" b="0" dirty="0">
                <a:solidFill>
                  <a:srgbClr val="FF0000"/>
                </a:solidFill>
              </a:rPr>
              <a:t>Изучение </a:t>
            </a:r>
            <a:r>
              <a:rPr lang="ru-RU" sz="2400" b="0" dirty="0" smtClean="0">
                <a:solidFill>
                  <a:srgbClr val="FF0000"/>
                </a:solidFill>
              </a:rPr>
              <a:t> лучшего опыта коллег;</a:t>
            </a:r>
            <a:endParaRPr lang="ru-RU" sz="2400" b="0" dirty="0">
              <a:solidFill>
                <a:srgbClr val="FF0000"/>
              </a:solidFill>
            </a:endParaRPr>
          </a:p>
          <a:p>
            <a:pPr marL="342900" indent="371475">
              <a:buFontTx/>
              <a:buChar char="•"/>
            </a:pPr>
            <a:r>
              <a:rPr lang="ru-RU" sz="2400" b="0" dirty="0">
                <a:solidFill>
                  <a:srgbClr val="FF0000"/>
                </a:solidFill>
              </a:rPr>
              <a:t>Ознакомление </a:t>
            </a:r>
            <a:r>
              <a:rPr lang="ru-RU" sz="2400" b="0" dirty="0" smtClean="0">
                <a:solidFill>
                  <a:srgbClr val="FF0000"/>
                </a:solidFill>
              </a:rPr>
              <a:t>с </a:t>
            </a:r>
            <a:r>
              <a:rPr lang="ru-RU" sz="2400" b="0" dirty="0">
                <a:solidFill>
                  <a:srgbClr val="FF0000"/>
                </a:solidFill>
              </a:rPr>
              <a:t>содержанием и методикой </a:t>
            </a:r>
            <a:r>
              <a:rPr lang="ru-RU" sz="2400" b="0" dirty="0" smtClean="0">
                <a:solidFill>
                  <a:srgbClr val="FF0000"/>
                </a:solidFill>
              </a:rPr>
              <a:t> подготовки и проведения культурно-массовых мероприятий;</a:t>
            </a:r>
          </a:p>
          <a:p>
            <a:pPr marL="342900" indent="371475">
              <a:buFontTx/>
              <a:buChar char="•"/>
            </a:pPr>
            <a:r>
              <a:rPr lang="ru-RU" sz="2400" b="0" dirty="0" smtClean="0">
                <a:solidFill>
                  <a:srgbClr val="FF0000"/>
                </a:solidFill>
              </a:rPr>
              <a:t>Профессиональная подготовка и переподготовка;</a:t>
            </a:r>
            <a:endParaRPr lang="ru-RU" sz="2400" b="0" dirty="0">
              <a:solidFill>
                <a:srgbClr val="FF0000"/>
              </a:solidFill>
            </a:endParaRPr>
          </a:p>
          <a:p>
            <a:pPr marL="342900" indent="371475">
              <a:buFontTx/>
              <a:buChar char="•"/>
            </a:pPr>
            <a:r>
              <a:rPr lang="ru-RU" sz="2400" b="0" dirty="0" smtClean="0">
                <a:solidFill>
                  <a:srgbClr val="FF0000"/>
                </a:solidFill>
              </a:rPr>
              <a:t>Корректировка деятельности в соответствии с требованиями времени.</a:t>
            </a:r>
          </a:p>
          <a:p>
            <a:pPr marL="342900" indent="371475">
              <a:buFontTx/>
              <a:buChar char="•"/>
            </a:pPr>
            <a:r>
              <a:rPr lang="ru-RU" sz="2400" b="0" dirty="0" smtClean="0">
                <a:solidFill>
                  <a:srgbClr val="FF0000"/>
                </a:solidFill>
              </a:rPr>
              <a:t>Трансляция опыта  в сети Интернет</a:t>
            </a:r>
          </a:p>
          <a:p>
            <a:pPr marL="342900" indent="371475">
              <a:buFontTx/>
              <a:buChar char="•"/>
            </a:pPr>
            <a:r>
              <a:rPr lang="ru-RU" sz="2400" b="0" dirty="0" smtClean="0">
                <a:solidFill>
                  <a:srgbClr val="FF0000"/>
                </a:solidFill>
              </a:rPr>
              <a:t>Изучение опыта коллег </a:t>
            </a:r>
            <a:endParaRPr lang="ru-RU" sz="24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Динамика  посещаемости наших мероприятий:</a:t>
            </a:r>
            <a:endParaRPr lang="en-US" sz="32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483" name="Oval 4"/>
          <p:cNvSpPr>
            <a:spLocks noChangeArrowheads="1"/>
          </p:cNvSpPr>
          <p:nvPr/>
        </p:nvSpPr>
        <p:spPr bwMode="ltGray">
          <a:xfrm>
            <a:off x="1381125" y="3835400"/>
            <a:ext cx="3781425" cy="1096963"/>
          </a:xfrm>
          <a:prstGeom prst="ellipse">
            <a:avLst/>
          </a:prstGeom>
          <a:solidFill>
            <a:srgbClr val="1C1C1C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20484" name="Arc 5"/>
          <p:cNvSpPr>
            <a:spLocks/>
          </p:cNvSpPr>
          <p:nvPr/>
        </p:nvSpPr>
        <p:spPr bwMode="gray">
          <a:xfrm rot="-5400000">
            <a:off x="2795588" y="2359025"/>
            <a:ext cx="1316037" cy="3516313"/>
          </a:xfrm>
          <a:custGeom>
            <a:avLst/>
            <a:gdLst>
              <a:gd name="T0" fmla="*/ 1016882 w 43200"/>
              <a:gd name="T1" fmla="*/ 3231834 h 43200"/>
              <a:gd name="T2" fmla="*/ 1170968 w 43200"/>
              <a:gd name="T3" fmla="*/ 2859365 h 43200"/>
              <a:gd name="T4" fmla="*/ 658019 w 43200"/>
              <a:gd name="T5" fmla="*/ 175815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33380" y="39705"/>
                </a:moveTo>
                <a:cubicBezTo>
                  <a:pt x="29874" y="41985"/>
                  <a:pt x="2578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520"/>
                  <a:pt x="41520" y="31293"/>
                  <a:pt x="38438" y="35129"/>
                </a:cubicBezTo>
              </a:path>
              <a:path w="43200" h="43200" stroke="0" extrusionOk="0">
                <a:moveTo>
                  <a:pt x="33380" y="39705"/>
                </a:moveTo>
                <a:cubicBezTo>
                  <a:pt x="29874" y="41985"/>
                  <a:pt x="2578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520"/>
                  <a:pt x="41520" y="31293"/>
                  <a:pt x="38438" y="35129"/>
                </a:cubicBezTo>
                <a:lnTo>
                  <a:pt x="21600" y="21600"/>
                </a:lnTo>
                <a:close/>
              </a:path>
            </a:pathLst>
          </a:custGeom>
          <a:gradFill rotWithShape="1">
            <a:gsLst>
              <a:gs pos="0">
                <a:srgbClr val="969696"/>
              </a:gs>
              <a:gs pos="100000">
                <a:srgbClr val="454545"/>
              </a:gs>
            </a:gsLst>
            <a:lin ang="2700000" scaled="1"/>
          </a:gradFill>
          <a:ln w="38100">
            <a:noFill/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12646" name="Arc 6"/>
          <p:cNvSpPr>
            <a:spLocks/>
          </p:cNvSpPr>
          <p:nvPr/>
        </p:nvSpPr>
        <p:spPr bwMode="gray">
          <a:xfrm rot="16200000">
            <a:off x="2905125" y="2287588"/>
            <a:ext cx="1196975" cy="33845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8692 w 43200"/>
              <a:gd name="T1" fmla="*/ 42002 h 43200"/>
              <a:gd name="T2" fmla="*/ 31490 w 43200"/>
              <a:gd name="T3" fmla="*/ 40803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8692" y="42002"/>
                </a:moveTo>
                <a:cubicBezTo>
                  <a:pt x="26411" y="42795"/>
                  <a:pt x="2401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</a:path>
              <a:path w="43200" h="43200" stroke="0" extrusionOk="0">
                <a:moveTo>
                  <a:pt x="28692" y="42002"/>
                </a:moveTo>
                <a:cubicBezTo>
                  <a:pt x="26411" y="42795"/>
                  <a:pt x="2401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  <a:lnTo>
                  <a:pt x="21600" y="21600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42353"/>
                  <a:invGamma/>
                </a:schemeClr>
              </a:gs>
            </a:gsLst>
            <a:lin ang="2700000" scaled="1"/>
          </a:gradFill>
          <a:ln w="38100">
            <a:noFill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12647" name="Arc 7"/>
          <p:cNvSpPr>
            <a:spLocks/>
          </p:cNvSpPr>
          <p:nvPr/>
        </p:nvSpPr>
        <p:spPr bwMode="ltGray">
          <a:xfrm rot="16200000">
            <a:off x="2788444" y="2443956"/>
            <a:ext cx="1195388" cy="32099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3184 w 43200"/>
              <a:gd name="T1" fmla="*/ 41493 h 41493"/>
              <a:gd name="T2" fmla="*/ 31490 w 43200"/>
              <a:gd name="T3" fmla="*/ 40803 h 41493"/>
              <a:gd name="T4" fmla="*/ 21600 w 43200"/>
              <a:gd name="T5" fmla="*/ 21600 h 41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1493" fill="none" extrusionOk="0">
                <a:moveTo>
                  <a:pt x="13184" y="41492"/>
                </a:moveTo>
                <a:cubicBezTo>
                  <a:pt x="5192" y="38112"/>
                  <a:pt x="0" y="3027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</a:path>
              <a:path w="43200" h="41493" stroke="0" extrusionOk="0">
                <a:moveTo>
                  <a:pt x="13184" y="41492"/>
                </a:moveTo>
                <a:cubicBezTo>
                  <a:pt x="5192" y="38112"/>
                  <a:pt x="0" y="3027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  <a:lnTo>
                  <a:pt x="21600" y="2160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 w="38100">
            <a:noFill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112648" name="Arc 8"/>
          <p:cNvSpPr>
            <a:spLocks/>
          </p:cNvSpPr>
          <p:nvPr/>
        </p:nvSpPr>
        <p:spPr bwMode="gray">
          <a:xfrm rot="16200000">
            <a:off x="2751932" y="2456656"/>
            <a:ext cx="1227138" cy="31527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943 w 43200"/>
              <a:gd name="T1" fmla="*/ 37466 h 40803"/>
              <a:gd name="T2" fmla="*/ 31490 w 43200"/>
              <a:gd name="T3" fmla="*/ 40803 h 40803"/>
              <a:gd name="T4" fmla="*/ 21600 w 43200"/>
              <a:gd name="T5" fmla="*/ 21600 h 40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0803" fill="none" extrusionOk="0">
                <a:moveTo>
                  <a:pt x="6942" y="37466"/>
                </a:moveTo>
                <a:cubicBezTo>
                  <a:pt x="2516" y="33377"/>
                  <a:pt x="0" y="2762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</a:path>
              <a:path w="43200" h="40803" stroke="0" extrusionOk="0">
                <a:moveTo>
                  <a:pt x="6942" y="37466"/>
                </a:moveTo>
                <a:cubicBezTo>
                  <a:pt x="2516" y="33377"/>
                  <a:pt x="0" y="2762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688"/>
                  <a:pt x="38680" y="37099"/>
                  <a:pt x="31489" y="40802"/>
                </a:cubicBezTo>
                <a:lnTo>
                  <a:pt x="21600" y="2160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40392"/>
                  <a:invGamma/>
                </a:schemeClr>
              </a:gs>
            </a:gsLst>
            <a:lin ang="0" scaled="1"/>
          </a:gradFill>
          <a:ln w="38100">
            <a:noFill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20488" name="Line 11"/>
          <p:cNvSpPr>
            <a:spLocks noChangeShapeType="1"/>
          </p:cNvSpPr>
          <p:nvPr/>
        </p:nvSpPr>
        <p:spPr bwMode="auto">
          <a:xfrm>
            <a:off x="5038725" y="4230688"/>
            <a:ext cx="0" cy="160337"/>
          </a:xfrm>
          <a:prstGeom prst="line">
            <a:avLst/>
          </a:prstGeom>
          <a:noFill/>
          <a:ln w="9525">
            <a:solidFill>
              <a:srgbClr val="1C1C1C">
                <a:alpha val="39999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9" name="Line 12"/>
          <p:cNvSpPr>
            <a:spLocks noChangeShapeType="1"/>
          </p:cNvSpPr>
          <p:nvPr/>
        </p:nvSpPr>
        <p:spPr bwMode="auto">
          <a:xfrm flipH="1">
            <a:off x="4679950" y="4454525"/>
            <a:ext cx="0" cy="112713"/>
          </a:xfrm>
          <a:prstGeom prst="line">
            <a:avLst/>
          </a:prstGeom>
          <a:noFill/>
          <a:ln w="9525">
            <a:solidFill>
              <a:srgbClr val="1C1C1C">
                <a:alpha val="39999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0" name="Line 13"/>
          <p:cNvSpPr>
            <a:spLocks noChangeShapeType="1"/>
          </p:cNvSpPr>
          <p:nvPr/>
        </p:nvSpPr>
        <p:spPr bwMode="gray">
          <a:xfrm flipH="1">
            <a:off x="2735263" y="4014788"/>
            <a:ext cx="879475" cy="719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654" name="Arc 14"/>
          <p:cNvSpPr>
            <a:spLocks/>
          </p:cNvSpPr>
          <p:nvPr/>
        </p:nvSpPr>
        <p:spPr bwMode="gray">
          <a:xfrm rot="16200000">
            <a:off x="2769394" y="2086769"/>
            <a:ext cx="1533525" cy="3929063"/>
          </a:xfrm>
          <a:custGeom>
            <a:avLst/>
            <a:gdLst>
              <a:gd name="G0" fmla="+- 19812 0 0"/>
              <a:gd name="G1" fmla="+- 21600 0 0"/>
              <a:gd name="G2" fmla="+- 21600 0 0"/>
              <a:gd name="T0" fmla="*/ 0 w 41412"/>
              <a:gd name="T1" fmla="*/ 12994 h 41573"/>
              <a:gd name="T2" fmla="*/ 28035 w 41412"/>
              <a:gd name="T3" fmla="*/ 41573 h 41573"/>
              <a:gd name="T4" fmla="*/ 19812 w 41412"/>
              <a:gd name="T5" fmla="*/ 21600 h 4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412" h="41573" fill="none" extrusionOk="0">
                <a:moveTo>
                  <a:pt x="0" y="12994"/>
                </a:moveTo>
                <a:cubicBezTo>
                  <a:pt x="3427" y="5104"/>
                  <a:pt x="11209" y="-1"/>
                  <a:pt x="19812" y="0"/>
                </a:cubicBezTo>
                <a:cubicBezTo>
                  <a:pt x="31741" y="0"/>
                  <a:pt x="41412" y="9670"/>
                  <a:pt x="41412" y="21600"/>
                </a:cubicBezTo>
                <a:cubicBezTo>
                  <a:pt x="41412" y="30353"/>
                  <a:pt x="36129" y="38241"/>
                  <a:pt x="28035" y="41573"/>
                </a:cubicBezTo>
              </a:path>
              <a:path w="41412" h="41573" stroke="0" extrusionOk="0">
                <a:moveTo>
                  <a:pt x="0" y="12994"/>
                </a:moveTo>
                <a:cubicBezTo>
                  <a:pt x="3427" y="5104"/>
                  <a:pt x="11209" y="-1"/>
                  <a:pt x="19812" y="0"/>
                </a:cubicBezTo>
                <a:cubicBezTo>
                  <a:pt x="31741" y="0"/>
                  <a:pt x="41412" y="9670"/>
                  <a:pt x="41412" y="21600"/>
                </a:cubicBezTo>
                <a:cubicBezTo>
                  <a:pt x="41412" y="30353"/>
                  <a:pt x="36129" y="38241"/>
                  <a:pt x="28035" y="41573"/>
                </a:cubicBezTo>
                <a:lnTo>
                  <a:pt x="19812" y="216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137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noFill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sp>
        <p:nvSpPr>
          <p:cNvPr id="20492" name="Freeform 15"/>
          <p:cNvSpPr>
            <a:spLocks/>
          </p:cNvSpPr>
          <p:nvPr/>
        </p:nvSpPr>
        <p:spPr bwMode="gray">
          <a:xfrm>
            <a:off x="5343525" y="3544888"/>
            <a:ext cx="195263" cy="255587"/>
          </a:xfrm>
          <a:custGeom>
            <a:avLst/>
            <a:gdLst>
              <a:gd name="T0" fmla="*/ 133 w 141"/>
              <a:gd name="T1" fmla="*/ 72 h 186"/>
              <a:gd name="T2" fmla="*/ 141 w 141"/>
              <a:gd name="T3" fmla="*/ 161 h 186"/>
              <a:gd name="T4" fmla="*/ 15 w 141"/>
              <a:gd name="T5" fmla="*/ 186 h 186"/>
              <a:gd name="T6" fmla="*/ 0 w 141"/>
              <a:gd name="T7" fmla="*/ 0 h 186"/>
              <a:gd name="T8" fmla="*/ 133 w 141"/>
              <a:gd name="T9" fmla="*/ 72 h 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"/>
              <a:gd name="T16" fmla="*/ 0 h 186"/>
              <a:gd name="T17" fmla="*/ 141 w 141"/>
              <a:gd name="T18" fmla="*/ 186 h 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" h="186">
                <a:moveTo>
                  <a:pt x="133" y="72"/>
                </a:moveTo>
                <a:lnTo>
                  <a:pt x="141" y="161"/>
                </a:lnTo>
                <a:lnTo>
                  <a:pt x="15" y="186"/>
                </a:lnTo>
                <a:lnTo>
                  <a:pt x="0" y="0"/>
                </a:lnTo>
                <a:lnTo>
                  <a:pt x="133" y="7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12656" name="Arc 16"/>
          <p:cNvSpPr>
            <a:spLocks/>
          </p:cNvSpPr>
          <p:nvPr/>
        </p:nvSpPr>
        <p:spPr bwMode="gray">
          <a:xfrm rot="16200000">
            <a:off x="2783682" y="1940719"/>
            <a:ext cx="1524000" cy="3932237"/>
          </a:xfrm>
          <a:custGeom>
            <a:avLst/>
            <a:gdLst>
              <a:gd name="G0" fmla="+- 19534 0 0"/>
              <a:gd name="G1" fmla="+- 21600 0 0"/>
              <a:gd name="G2" fmla="+- 21600 0 0"/>
              <a:gd name="T0" fmla="*/ 0 w 41134"/>
              <a:gd name="T1" fmla="*/ 12382 h 41573"/>
              <a:gd name="T2" fmla="*/ 27757 w 41134"/>
              <a:gd name="T3" fmla="*/ 41573 h 41573"/>
              <a:gd name="T4" fmla="*/ 19534 w 41134"/>
              <a:gd name="T5" fmla="*/ 21600 h 4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134" h="41573" fill="none" extrusionOk="0">
                <a:moveTo>
                  <a:pt x="-1" y="12381"/>
                </a:moveTo>
                <a:cubicBezTo>
                  <a:pt x="3566" y="4822"/>
                  <a:pt x="11175" y="-1"/>
                  <a:pt x="19534" y="0"/>
                </a:cubicBezTo>
                <a:cubicBezTo>
                  <a:pt x="31463" y="0"/>
                  <a:pt x="41134" y="9670"/>
                  <a:pt x="41134" y="21600"/>
                </a:cubicBezTo>
                <a:cubicBezTo>
                  <a:pt x="41134" y="30353"/>
                  <a:pt x="35851" y="38241"/>
                  <a:pt x="27757" y="41573"/>
                </a:cubicBezTo>
              </a:path>
              <a:path w="41134" h="41573" stroke="0" extrusionOk="0">
                <a:moveTo>
                  <a:pt x="-1" y="12381"/>
                </a:moveTo>
                <a:cubicBezTo>
                  <a:pt x="3566" y="4822"/>
                  <a:pt x="11175" y="-1"/>
                  <a:pt x="19534" y="0"/>
                </a:cubicBezTo>
                <a:cubicBezTo>
                  <a:pt x="31463" y="0"/>
                  <a:pt x="41134" y="9670"/>
                  <a:pt x="41134" y="21600"/>
                </a:cubicBezTo>
                <a:cubicBezTo>
                  <a:pt x="41134" y="30353"/>
                  <a:pt x="35851" y="38241"/>
                  <a:pt x="27757" y="41573"/>
                </a:cubicBezTo>
                <a:lnTo>
                  <a:pt x="19534" y="2160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40000"/>
                  <a:invGamma/>
                </a:schemeClr>
              </a:gs>
            </a:gsLst>
            <a:lin ang="5400000" scaled="1"/>
          </a:gradFill>
          <a:ln w="19050">
            <a:noFill/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0"/>
          </a:p>
        </p:txBody>
      </p:sp>
      <p:cxnSp>
        <p:nvCxnSpPr>
          <p:cNvPr id="20494" name="AutoShape 18"/>
          <p:cNvCxnSpPr>
            <a:cxnSpLocks noChangeShapeType="1"/>
          </p:cNvCxnSpPr>
          <p:nvPr/>
        </p:nvCxnSpPr>
        <p:spPr bwMode="auto">
          <a:xfrm rot="10800000" flipV="1">
            <a:off x="4500563" y="2778125"/>
            <a:ext cx="2093912" cy="7667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0495" name="AutoShape 19"/>
          <p:cNvCxnSpPr>
            <a:cxnSpLocks noChangeShapeType="1"/>
          </p:cNvCxnSpPr>
          <p:nvPr/>
        </p:nvCxnSpPr>
        <p:spPr bwMode="auto">
          <a:xfrm rot="10800000">
            <a:off x="5140325" y="4002088"/>
            <a:ext cx="1062038" cy="1587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grpSp>
        <p:nvGrpSpPr>
          <p:cNvPr id="20496" name="Group 21"/>
          <p:cNvGrpSpPr>
            <a:grpSpLocks/>
          </p:cNvGrpSpPr>
          <p:nvPr/>
        </p:nvGrpSpPr>
        <p:grpSpPr bwMode="auto">
          <a:xfrm>
            <a:off x="6070600" y="2593975"/>
            <a:ext cx="2462213" cy="419100"/>
            <a:chOff x="816" y="2304"/>
            <a:chExt cx="1440" cy="448"/>
          </a:xfrm>
        </p:grpSpPr>
        <p:sp>
          <p:nvSpPr>
            <p:cNvPr id="20573" name="Freeform 22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12663" name="Rectangle 23"/>
            <p:cNvSpPr>
              <a:spLocks noChangeArrowheads="1"/>
            </p:cNvSpPr>
            <p:nvPr/>
          </p:nvSpPr>
          <p:spPr bwMode="gray">
            <a:xfrm>
              <a:off x="816" y="2304"/>
              <a:ext cx="1440" cy="39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20497" name="Group 24"/>
          <p:cNvGrpSpPr>
            <a:grpSpLocks/>
          </p:cNvGrpSpPr>
          <p:nvPr/>
        </p:nvGrpSpPr>
        <p:grpSpPr bwMode="auto">
          <a:xfrm>
            <a:off x="6070600" y="3941763"/>
            <a:ext cx="1758950" cy="419100"/>
            <a:chOff x="816" y="2304"/>
            <a:chExt cx="1440" cy="448"/>
          </a:xfrm>
        </p:grpSpPr>
        <p:sp>
          <p:nvSpPr>
            <p:cNvPr id="20571" name="Freeform 25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12666" name="Rectangle 26"/>
            <p:cNvSpPr>
              <a:spLocks noChangeArrowheads="1"/>
            </p:cNvSpPr>
            <p:nvPr/>
          </p:nvSpPr>
          <p:spPr bwMode="gray">
            <a:xfrm>
              <a:off x="816" y="2304"/>
              <a:ext cx="1440" cy="394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>
                  <a:solidFill>
                    <a:srgbClr val="000000"/>
                  </a:solidFill>
                </a:rPr>
                <a:t>Низкий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8" name="Group 27"/>
          <p:cNvGrpSpPr>
            <a:grpSpLocks/>
          </p:cNvGrpSpPr>
          <p:nvPr/>
        </p:nvGrpSpPr>
        <p:grpSpPr bwMode="auto">
          <a:xfrm>
            <a:off x="4356100" y="4868863"/>
            <a:ext cx="1758950" cy="419100"/>
            <a:chOff x="816" y="2304"/>
            <a:chExt cx="1440" cy="448"/>
          </a:xfrm>
        </p:grpSpPr>
        <p:sp>
          <p:nvSpPr>
            <p:cNvPr id="20569" name="Freeform 28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12669" name="Rectangle 29"/>
            <p:cNvSpPr>
              <a:spLocks noChangeArrowheads="1"/>
            </p:cNvSpPr>
            <p:nvPr/>
          </p:nvSpPr>
          <p:spPr bwMode="gray">
            <a:xfrm>
              <a:off x="816" y="2304"/>
              <a:ext cx="1440" cy="394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4549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>
                  <a:solidFill>
                    <a:srgbClr val="000000"/>
                  </a:solidFill>
                </a:rPr>
                <a:t>Очень низкий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9" name="Group 30"/>
          <p:cNvGrpSpPr>
            <a:grpSpLocks/>
          </p:cNvGrpSpPr>
          <p:nvPr/>
        </p:nvGrpSpPr>
        <p:grpSpPr bwMode="auto">
          <a:xfrm>
            <a:off x="1452563" y="5037138"/>
            <a:ext cx="1758950" cy="419100"/>
            <a:chOff x="816" y="2304"/>
            <a:chExt cx="1440" cy="448"/>
          </a:xfrm>
        </p:grpSpPr>
        <p:sp>
          <p:nvSpPr>
            <p:cNvPr id="20567" name="Freeform 31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12672" name="Rectangle 32"/>
            <p:cNvSpPr>
              <a:spLocks noChangeArrowheads="1"/>
            </p:cNvSpPr>
            <p:nvPr/>
          </p:nvSpPr>
          <p:spPr bwMode="gray">
            <a:xfrm>
              <a:off x="816" y="2304"/>
              <a:ext cx="1440" cy="394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27451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>
                  <a:solidFill>
                    <a:srgbClr val="000000"/>
                  </a:solidFill>
                </a:rPr>
                <a:t>Средний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20500" name="AutoShape 33"/>
          <p:cNvCxnSpPr>
            <a:cxnSpLocks noChangeShapeType="1"/>
            <a:stCxn id="112669" idx="0"/>
          </p:cNvCxnSpPr>
          <p:nvPr/>
        </p:nvCxnSpPr>
        <p:spPr bwMode="auto">
          <a:xfrm rot="5400000" flipH="1">
            <a:off x="4817269" y="4450556"/>
            <a:ext cx="560388" cy="2762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0501" name="AutoShape 34"/>
          <p:cNvCxnSpPr>
            <a:cxnSpLocks noChangeShapeType="1"/>
            <a:stCxn id="112672" idx="3"/>
          </p:cNvCxnSpPr>
          <p:nvPr/>
        </p:nvCxnSpPr>
        <p:spPr bwMode="auto">
          <a:xfrm flipV="1">
            <a:off x="3211513" y="4519613"/>
            <a:ext cx="511175" cy="7016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grpSp>
        <p:nvGrpSpPr>
          <p:cNvPr id="20502" name="Group 38"/>
          <p:cNvGrpSpPr>
            <a:grpSpLocks/>
          </p:cNvGrpSpPr>
          <p:nvPr/>
        </p:nvGrpSpPr>
        <p:grpSpPr bwMode="auto">
          <a:xfrm>
            <a:off x="2306638" y="2725738"/>
            <a:ext cx="923925" cy="1123950"/>
            <a:chOff x="1008" y="1296"/>
            <a:chExt cx="891" cy="983"/>
          </a:xfrm>
        </p:grpSpPr>
        <p:grpSp>
          <p:nvGrpSpPr>
            <p:cNvPr id="20538" name="Group 39"/>
            <p:cNvGrpSpPr>
              <a:grpSpLocks/>
            </p:cNvGrpSpPr>
            <p:nvPr/>
          </p:nvGrpSpPr>
          <p:grpSpPr bwMode="auto">
            <a:xfrm>
              <a:off x="1067" y="1298"/>
              <a:ext cx="828" cy="981"/>
              <a:chOff x="1175" y="3418"/>
              <a:chExt cx="381" cy="436"/>
            </a:xfrm>
          </p:grpSpPr>
          <p:sp>
            <p:nvSpPr>
              <p:cNvPr id="20565" name="Freeform 40"/>
              <p:cNvSpPr>
                <a:spLocks/>
              </p:cNvSpPr>
              <p:nvPr/>
            </p:nvSpPr>
            <p:spPr bwMode="gray">
              <a:xfrm>
                <a:off x="1175" y="3589"/>
                <a:ext cx="381" cy="265"/>
              </a:xfrm>
              <a:custGeom>
                <a:avLst/>
                <a:gdLst>
                  <a:gd name="T0" fmla="*/ 327 w 630"/>
                  <a:gd name="T1" fmla="*/ 12 h 439"/>
                  <a:gd name="T2" fmla="*/ 52 w 630"/>
                  <a:gd name="T3" fmla="*/ 439 h 439"/>
                  <a:gd name="T4" fmla="*/ 584 w 630"/>
                  <a:gd name="T5" fmla="*/ 439 h 439"/>
                  <a:gd name="T6" fmla="*/ 327 w 630"/>
                  <a:gd name="T7" fmla="*/ 12 h 4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0"/>
                  <a:gd name="T13" fmla="*/ 0 h 439"/>
                  <a:gd name="T14" fmla="*/ 630 w 630"/>
                  <a:gd name="T15" fmla="*/ 439 h 4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0" h="439">
                    <a:moveTo>
                      <a:pt x="327" y="12"/>
                    </a:moveTo>
                    <a:cubicBezTo>
                      <a:pt x="57" y="0"/>
                      <a:pt x="0" y="366"/>
                      <a:pt x="52" y="439"/>
                    </a:cubicBezTo>
                    <a:lnTo>
                      <a:pt x="584" y="439"/>
                    </a:lnTo>
                    <a:cubicBezTo>
                      <a:pt x="630" y="368"/>
                      <a:pt x="597" y="24"/>
                      <a:pt x="32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471800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 b="0"/>
              </a:p>
            </p:txBody>
          </p:sp>
          <p:sp>
            <p:nvSpPr>
              <p:cNvPr id="20566" name="Oval 41"/>
              <p:cNvSpPr>
                <a:spLocks noChangeArrowheads="1"/>
              </p:cNvSpPr>
              <p:nvPr/>
            </p:nvSpPr>
            <p:spPr bwMode="gray">
              <a:xfrm>
                <a:off x="1278" y="3418"/>
                <a:ext cx="185" cy="195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471800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 b="0"/>
              </a:p>
            </p:txBody>
          </p:sp>
        </p:grpSp>
        <p:sp>
          <p:nvSpPr>
            <p:cNvPr id="20539" name="Freeform 42"/>
            <p:cNvSpPr>
              <a:spLocks/>
            </p:cNvSpPr>
            <p:nvPr/>
          </p:nvSpPr>
          <p:spPr bwMode="gray">
            <a:xfrm>
              <a:off x="1072" y="1679"/>
              <a:ext cx="827" cy="598"/>
            </a:xfrm>
            <a:custGeom>
              <a:avLst/>
              <a:gdLst>
                <a:gd name="T0" fmla="*/ 327 w 630"/>
                <a:gd name="T1" fmla="*/ 12 h 439"/>
                <a:gd name="T2" fmla="*/ 52 w 630"/>
                <a:gd name="T3" fmla="*/ 439 h 439"/>
                <a:gd name="T4" fmla="*/ 584 w 630"/>
                <a:gd name="T5" fmla="*/ 439 h 439"/>
                <a:gd name="T6" fmla="*/ 327 w 630"/>
                <a:gd name="T7" fmla="*/ 12 h 4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439"/>
                <a:gd name="T14" fmla="*/ 630 w 630"/>
                <a:gd name="T15" fmla="*/ 439 h 4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439">
                  <a:moveTo>
                    <a:pt x="327" y="12"/>
                  </a:moveTo>
                  <a:cubicBezTo>
                    <a:pt x="57" y="0"/>
                    <a:pt x="0" y="366"/>
                    <a:pt x="52" y="439"/>
                  </a:cubicBezTo>
                  <a:lnTo>
                    <a:pt x="584" y="439"/>
                  </a:lnTo>
                  <a:cubicBezTo>
                    <a:pt x="630" y="368"/>
                    <a:pt x="597" y="24"/>
                    <a:pt x="327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D2F"/>
                </a:gs>
                <a:gs pos="100000">
                  <a:srgbClr val="00ABB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sp>
          <p:nvSpPr>
            <p:cNvPr id="20540" name="Freeform 43"/>
            <p:cNvSpPr>
              <a:spLocks/>
            </p:cNvSpPr>
            <p:nvPr/>
          </p:nvSpPr>
          <p:spPr bwMode="gray">
            <a:xfrm>
              <a:off x="1234" y="1717"/>
              <a:ext cx="510" cy="190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009CA4">
                    <a:alpha val="17998"/>
                  </a:srgbClr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20541" name="Oval 44"/>
            <p:cNvSpPr>
              <a:spLocks noChangeArrowheads="1"/>
            </p:cNvSpPr>
            <p:nvPr/>
          </p:nvSpPr>
          <p:spPr bwMode="gray">
            <a:xfrm>
              <a:off x="1295" y="1296"/>
              <a:ext cx="403" cy="440"/>
            </a:xfrm>
            <a:prstGeom prst="ellipse">
              <a:avLst/>
            </a:prstGeom>
            <a:gradFill rotWithShape="1">
              <a:gsLst>
                <a:gs pos="0">
                  <a:srgbClr val="005C60"/>
                </a:gs>
                <a:gs pos="50000">
                  <a:srgbClr val="00A4AC"/>
                </a:gs>
                <a:gs pos="100000">
                  <a:srgbClr val="005C6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sp>
          <p:nvSpPr>
            <p:cNvPr id="20542" name="Freeform 45"/>
            <p:cNvSpPr>
              <a:spLocks/>
            </p:cNvSpPr>
            <p:nvPr/>
          </p:nvSpPr>
          <p:spPr bwMode="gray">
            <a:xfrm>
              <a:off x="1336" y="1303"/>
              <a:ext cx="319" cy="145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9D3D9">
                    <a:alpha val="17998"/>
                  </a:srgbClr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grpSp>
          <p:nvGrpSpPr>
            <p:cNvPr id="20543" name="Group 46"/>
            <p:cNvGrpSpPr>
              <a:grpSpLocks/>
            </p:cNvGrpSpPr>
            <p:nvPr/>
          </p:nvGrpSpPr>
          <p:grpSpPr bwMode="auto">
            <a:xfrm rot="20302575" flipH="1">
              <a:off x="1225" y="1357"/>
              <a:ext cx="349" cy="119"/>
              <a:chOff x="2532" y="1051"/>
              <a:chExt cx="893" cy="246"/>
            </a:xfrm>
          </p:grpSpPr>
          <p:grpSp>
            <p:nvGrpSpPr>
              <p:cNvPr id="20555" name="Group 4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61" name="AutoShape 4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62" name="AutoShape 4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63" name="AutoShape 5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64" name="AutoShape 5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  <p:grpSp>
            <p:nvGrpSpPr>
              <p:cNvPr id="20556" name="Group 5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57" name="AutoShape 5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58" name="AutoShape 5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59" name="AutoShape 5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60" name="AutoShape 5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</p:grpSp>
        <p:grpSp>
          <p:nvGrpSpPr>
            <p:cNvPr id="20544" name="Group 57"/>
            <p:cNvGrpSpPr>
              <a:grpSpLocks/>
            </p:cNvGrpSpPr>
            <p:nvPr/>
          </p:nvGrpSpPr>
          <p:grpSpPr bwMode="auto">
            <a:xfrm rot="19687084" flipH="1">
              <a:off x="1008" y="1816"/>
              <a:ext cx="508" cy="120"/>
              <a:chOff x="2532" y="1051"/>
              <a:chExt cx="893" cy="246"/>
            </a:xfrm>
          </p:grpSpPr>
          <p:grpSp>
            <p:nvGrpSpPr>
              <p:cNvPr id="20545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51" name="AutoShape 5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52" name="AutoShape 6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53" name="AutoShape 6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54" name="AutoShape 6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  <p:grpSp>
            <p:nvGrpSpPr>
              <p:cNvPr id="20546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47" name="AutoShape 6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48" name="AutoShape 6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49" name="AutoShape 6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50" name="AutoShape 6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</p:grpSp>
      </p:grpSp>
      <p:grpSp>
        <p:nvGrpSpPr>
          <p:cNvPr id="20503" name="Group 69"/>
          <p:cNvGrpSpPr>
            <a:grpSpLocks/>
          </p:cNvGrpSpPr>
          <p:nvPr/>
        </p:nvGrpSpPr>
        <p:grpSpPr bwMode="auto">
          <a:xfrm>
            <a:off x="1843088" y="2725738"/>
            <a:ext cx="925512" cy="1123950"/>
            <a:chOff x="1008" y="1296"/>
            <a:chExt cx="891" cy="983"/>
          </a:xfrm>
        </p:grpSpPr>
        <p:grpSp>
          <p:nvGrpSpPr>
            <p:cNvPr id="20509" name="Group 70"/>
            <p:cNvGrpSpPr>
              <a:grpSpLocks/>
            </p:cNvGrpSpPr>
            <p:nvPr/>
          </p:nvGrpSpPr>
          <p:grpSpPr bwMode="auto">
            <a:xfrm>
              <a:off x="1067" y="1298"/>
              <a:ext cx="828" cy="981"/>
              <a:chOff x="1175" y="3418"/>
              <a:chExt cx="381" cy="436"/>
            </a:xfrm>
          </p:grpSpPr>
          <p:sp>
            <p:nvSpPr>
              <p:cNvPr id="20536" name="Freeform 71"/>
              <p:cNvSpPr>
                <a:spLocks/>
              </p:cNvSpPr>
              <p:nvPr/>
            </p:nvSpPr>
            <p:spPr bwMode="gray">
              <a:xfrm>
                <a:off x="1175" y="3589"/>
                <a:ext cx="381" cy="265"/>
              </a:xfrm>
              <a:custGeom>
                <a:avLst/>
                <a:gdLst>
                  <a:gd name="T0" fmla="*/ 327 w 630"/>
                  <a:gd name="T1" fmla="*/ 12 h 439"/>
                  <a:gd name="T2" fmla="*/ 52 w 630"/>
                  <a:gd name="T3" fmla="*/ 439 h 439"/>
                  <a:gd name="T4" fmla="*/ 584 w 630"/>
                  <a:gd name="T5" fmla="*/ 439 h 439"/>
                  <a:gd name="T6" fmla="*/ 327 w 630"/>
                  <a:gd name="T7" fmla="*/ 12 h 4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0"/>
                  <a:gd name="T13" fmla="*/ 0 h 439"/>
                  <a:gd name="T14" fmla="*/ 630 w 630"/>
                  <a:gd name="T15" fmla="*/ 439 h 4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0" h="439">
                    <a:moveTo>
                      <a:pt x="327" y="12"/>
                    </a:moveTo>
                    <a:cubicBezTo>
                      <a:pt x="57" y="0"/>
                      <a:pt x="0" y="366"/>
                      <a:pt x="52" y="439"/>
                    </a:cubicBezTo>
                    <a:lnTo>
                      <a:pt x="584" y="439"/>
                    </a:lnTo>
                    <a:cubicBezTo>
                      <a:pt x="630" y="368"/>
                      <a:pt x="597" y="24"/>
                      <a:pt x="327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471800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 b="0"/>
              </a:p>
            </p:txBody>
          </p:sp>
          <p:sp>
            <p:nvSpPr>
              <p:cNvPr id="20537" name="Oval 72"/>
              <p:cNvSpPr>
                <a:spLocks noChangeArrowheads="1"/>
              </p:cNvSpPr>
              <p:nvPr/>
            </p:nvSpPr>
            <p:spPr bwMode="gray">
              <a:xfrm>
                <a:off x="1278" y="3418"/>
                <a:ext cx="185" cy="195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471800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TopRight"/>
                <a:lightRig rig="legacyFlat2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77F07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 b="0"/>
              </a:p>
            </p:txBody>
          </p:sp>
        </p:grpSp>
        <p:sp>
          <p:nvSpPr>
            <p:cNvPr id="20510" name="Freeform 73"/>
            <p:cNvSpPr>
              <a:spLocks/>
            </p:cNvSpPr>
            <p:nvPr/>
          </p:nvSpPr>
          <p:spPr bwMode="gray">
            <a:xfrm>
              <a:off x="1072" y="1679"/>
              <a:ext cx="827" cy="598"/>
            </a:xfrm>
            <a:custGeom>
              <a:avLst/>
              <a:gdLst>
                <a:gd name="T0" fmla="*/ 327 w 630"/>
                <a:gd name="T1" fmla="*/ 12 h 439"/>
                <a:gd name="T2" fmla="*/ 52 w 630"/>
                <a:gd name="T3" fmla="*/ 439 h 439"/>
                <a:gd name="T4" fmla="*/ 584 w 630"/>
                <a:gd name="T5" fmla="*/ 439 h 439"/>
                <a:gd name="T6" fmla="*/ 327 w 630"/>
                <a:gd name="T7" fmla="*/ 12 h 4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439"/>
                <a:gd name="T14" fmla="*/ 630 w 630"/>
                <a:gd name="T15" fmla="*/ 439 h 4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439">
                  <a:moveTo>
                    <a:pt x="327" y="12"/>
                  </a:moveTo>
                  <a:cubicBezTo>
                    <a:pt x="57" y="0"/>
                    <a:pt x="0" y="366"/>
                    <a:pt x="52" y="439"/>
                  </a:cubicBezTo>
                  <a:lnTo>
                    <a:pt x="584" y="439"/>
                  </a:lnTo>
                  <a:cubicBezTo>
                    <a:pt x="630" y="368"/>
                    <a:pt x="597" y="24"/>
                    <a:pt x="327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273216"/>
                </a:gs>
                <a:gs pos="100000">
                  <a:srgbClr val="93C05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sp>
          <p:nvSpPr>
            <p:cNvPr id="20511" name="Freeform 74"/>
            <p:cNvSpPr>
              <a:spLocks/>
            </p:cNvSpPr>
            <p:nvPr/>
          </p:nvSpPr>
          <p:spPr bwMode="gray">
            <a:xfrm>
              <a:off x="1234" y="1717"/>
              <a:ext cx="510" cy="190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93C052">
                    <a:alpha val="17998"/>
                  </a:srgbClr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20512" name="Oval 75"/>
            <p:cNvSpPr>
              <a:spLocks noChangeArrowheads="1"/>
            </p:cNvSpPr>
            <p:nvPr/>
          </p:nvSpPr>
          <p:spPr bwMode="gray">
            <a:xfrm>
              <a:off x="1295" y="1296"/>
              <a:ext cx="403" cy="440"/>
            </a:xfrm>
            <a:prstGeom prst="ellipse">
              <a:avLst/>
            </a:prstGeom>
            <a:gradFill rotWithShape="1">
              <a:gsLst>
                <a:gs pos="0">
                  <a:srgbClr val="526C2E"/>
                </a:gs>
                <a:gs pos="50000">
                  <a:srgbClr val="93C052"/>
                </a:gs>
                <a:gs pos="100000">
                  <a:srgbClr val="526C2E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/>
            </a:p>
          </p:txBody>
        </p:sp>
        <p:sp>
          <p:nvSpPr>
            <p:cNvPr id="20513" name="Freeform 76"/>
            <p:cNvSpPr>
              <a:spLocks/>
            </p:cNvSpPr>
            <p:nvPr/>
          </p:nvSpPr>
          <p:spPr bwMode="gray">
            <a:xfrm>
              <a:off x="1336" y="1303"/>
              <a:ext cx="319" cy="145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93C052">
                    <a:alpha val="17998"/>
                  </a:srgbClr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grpSp>
          <p:nvGrpSpPr>
            <p:cNvPr id="20514" name="Group 77"/>
            <p:cNvGrpSpPr>
              <a:grpSpLocks/>
            </p:cNvGrpSpPr>
            <p:nvPr/>
          </p:nvGrpSpPr>
          <p:grpSpPr bwMode="auto">
            <a:xfrm rot="20302575" flipH="1">
              <a:off x="1225" y="1357"/>
              <a:ext cx="349" cy="119"/>
              <a:chOff x="2532" y="1051"/>
              <a:chExt cx="893" cy="246"/>
            </a:xfrm>
          </p:grpSpPr>
          <p:grpSp>
            <p:nvGrpSpPr>
              <p:cNvPr id="20526" name="Group 7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32" name="AutoShape 7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33" name="AutoShape 8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34" name="AutoShape 8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35" name="AutoShape 8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  <p:grpSp>
            <p:nvGrpSpPr>
              <p:cNvPr id="20527" name="Group 8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28" name="AutoShape 8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29" name="AutoShape 8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30" name="AutoShape 8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31" name="AutoShape 8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</p:grpSp>
        <p:grpSp>
          <p:nvGrpSpPr>
            <p:cNvPr id="20515" name="Group 88"/>
            <p:cNvGrpSpPr>
              <a:grpSpLocks/>
            </p:cNvGrpSpPr>
            <p:nvPr/>
          </p:nvGrpSpPr>
          <p:grpSpPr bwMode="auto">
            <a:xfrm rot="19687084" flipH="1">
              <a:off x="1008" y="1816"/>
              <a:ext cx="508" cy="120"/>
              <a:chOff x="2532" y="1051"/>
              <a:chExt cx="893" cy="246"/>
            </a:xfrm>
          </p:grpSpPr>
          <p:grpSp>
            <p:nvGrpSpPr>
              <p:cNvPr id="20516" name="Group 8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22" name="AutoShape 9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23" name="AutoShape 9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24" name="AutoShape 9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25" name="AutoShape 9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  <p:grpSp>
            <p:nvGrpSpPr>
              <p:cNvPr id="20517" name="Group 9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18" name="AutoShape 9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19" name="AutoShape 9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20" name="AutoShape 9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  <p:sp>
              <p:nvSpPr>
                <p:cNvPr id="20521" name="AutoShape 9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509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b="0"/>
                </a:p>
              </p:txBody>
            </p:sp>
          </p:grpSp>
        </p:grpSp>
      </p:grpSp>
      <p:sp>
        <p:nvSpPr>
          <p:cNvPr id="20504" name="Text Box 100"/>
          <p:cNvSpPr txBox="1">
            <a:spLocks noChangeArrowheads="1"/>
          </p:cNvSpPr>
          <p:nvPr/>
        </p:nvSpPr>
        <p:spPr bwMode="invGray">
          <a:xfrm>
            <a:off x="6084888" y="2636838"/>
            <a:ext cx="24479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/>
              <a:t>Высокий</a:t>
            </a:r>
          </a:p>
        </p:txBody>
      </p:sp>
      <p:sp>
        <p:nvSpPr>
          <p:cNvPr id="20505" name="Text Box 101"/>
          <p:cNvSpPr txBox="1">
            <a:spLocks noChangeArrowheads="1"/>
          </p:cNvSpPr>
          <p:nvPr/>
        </p:nvSpPr>
        <p:spPr bwMode="invGray">
          <a:xfrm>
            <a:off x="4500563" y="4221163"/>
            <a:ext cx="7207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2%</a:t>
            </a:r>
          </a:p>
        </p:txBody>
      </p:sp>
      <p:sp>
        <p:nvSpPr>
          <p:cNvPr id="20506" name="Text Box 102"/>
          <p:cNvSpPr txBox="1">
            <a:spLocks noChangeArrowheads="1"/>
          </p:cNvSpPr>
          <p:nvPr/>
        </p:nvSpPr>
        <p:spPr bwMode="invGray">
          <a:xfrm>
            <a:off x="4572000" y="3860800"/>
            <a:ext cx="7207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3%</a:t>
            </a:r>
          </a:p>
        </p:txBody>
      </p:sp>
      <p:sp>
        <p:nvSpPr>
          <p:cNvPr id="20507" name="Text Box 103"/>
          <p:cNvSpPr txBox="1">
            <a:spLocks noChangeArrowheads="1"/>
          </p:cNvSpPr>
          <p:nvPr/>
        </p:nvSpPr>
        <p:spPr bwMode="invGray">
          <a:xfrm>
            <a:off x="3348038" y="4292600"/>
            <a:ext cx="7207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35%</a:t>
            </a:r>
          </a:p>
        </p:txBody>
      </p:sp>
      <p:sp>
        <p:nvSpPr>
          <p:cNvPr id="20508" name="Text Box 104"/>
          <p:cNvSpPr txBox="1">
            <a:spLocks noChangeArrowheads="1"/>
          </p:cNvSpPr>
          <p:nvPr/>
        </p:nvSpPr>
        <p:spPr bwMode="invGray">
          <a:xfrm>
            <a:off x="3492500" y="3357563"/>
            <a:ext cx="7207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 dirty="0" smtClean="0"/>
              <a:t>80%</a:t>
            </a:r>
            <a:endParaRPr lang="ru-RU" b="0" dirty="0"/>
          </a:p>
        </p:txBody>
      </p:sp>
      <p:pic>
        <p:nvPicPr>
          <p:cNvPr id="95" name="Picture 3" descr="G:\надя\Новая папка\2213875-fbbcec1b479110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5429264"/>
            <a:ext cx="1438275" cy="1104900"/>
          </a:xfrm>
          <a:prstGeom prst="rect">
            <a:avLst/>
          </a:prstGeom>
          <a:noFill/>
        </p:spPr>
      </p:pic>
      <p:pic>
        <p:nvPicPr>
          <p:cNvPr id="96" name="Picture 3" descr="G:\надя\Новая папка\2213875-fbbcec1b479110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572140"/>
            <a:ext cx="1438275" cy="1104900"/>
          </a:xfrm>
          <a:prstGeom prst="rect">
            <a:avLst/>
          </a:prstGeom>
          <a:noFill/>
        </p:spPr>
      </p:pic>
      <p:pic>
        <p:nvPicPr>
          <p:cNvPr id="97" name="Picture 3" descr="G:\надя\Новая папка\2213875-fbbcec1b479110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5643578"/>
            <a:ext cx="1438275" cy="110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WordArt 5"/>
          <p:cNvSpPr>
            <a:spLocks noChangeArrowheads="1" noChangeShapeType="1" noTextEdit="1"/>
          </p:cNvSpPr>
          <p:nvPr/>
        </p:nvSpPr>
        <p:spPr bwMode="invGray">
          <a:xfrm>
            <a:off x="179388" y="0"/>
            <a:ext cx="3321042" cy="127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О нас пишут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 rot="10800000" flipV="1">
            <a:off x="285720" y="1239527"/>
            <a:ext cx="4071966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Отзыв о работе МКУК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Борисоглебский  социально- культурный центр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 знаю, есть большие города,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Где оживленно жизнь ведёт круженье.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Но, где - бы не был, отдаю всегда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Селу родному своё я предпочтенье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»…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Хочется продолжить это стихотворение такими строчками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……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 есть  работники в нашем селе.  Чья работа такова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дарить людям настроенье!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Хочется перечислить всех причастных к работе   дружного творческого  коллектива  сельского культурного центра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в первую очередь я хочу назвать имя     культурного организатора  Борисоглебского  социально-культурного центра-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Яскевич  Галину Александровна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интересный, талантливый и просто, хороший человек. Зрители  на концертах заслушиваются её голосом, когда она поёт. Её выбор   - и занятие любимым делом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вести концертные программы   на славу!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Пусева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Ирина Алексеевна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начинающий художественный  руководитель. Стаж  деятельности -5 лет.   Она  ведёт за собой   всех , и юных участников клубной самодеятельности, и   артистов со стажем.. И недаром говорят, что если  чего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 сильно хочешь и всё время думаешь об этом, то твои мысли материализуются. Такая материализация произошла и с её мечтой ещё со школы самой организовывать и проводить мероприятия.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Связной\Desktop\НАСТРОЙ НА РАБОТУ\благодарю\1053951-64f72ef54ba32ca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5572140"/>
            <a:ext cx="3429024" cy="1127968"/>
          </a:xfrm>
          <a:prstGeom prst="rect">
            <a:avLst/>
          </a:prstGeom>
          <a:noFill/>
        </p:spPr>
      </p:pic>
      <p:pic>
        <p:nvPicPr>
          <p:cNvPr id="5" name="Picture 3" descr="C:\Users\Связной\Desktop\НАСТРОЙ НА РАБОТУ\благодарю\1053951-64f72ef54ba32ca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5681795"/>
            <a:ext cx="3286148" cy="1080970"/>
          </a:xfrm>
          <a:prstGeom prst="rect">
            <a:avLst/>
          </a:prstGeom>
          <a:noFill/>
        </p:spPr>
      </p:pic>
      <p:pic>
        <p:nvPicPr>
          <p:cNvPr id="6" name="Picture 3" descr="C:\Users\Связной\Desktop\НАСТРОЙ НА РАБОТУ\благодарю\1053951-64f72ef54ba32ca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87134">
            <a:off x="4936831" y="4917165"/>
            <a:ext cx="3016487" cy="992265"/>
          </a:xfrm>
          <a:prstGeom prst="rect">
            <a:avLst/>
          </a:prstGeom>
          <a:noFill/>
        </p:spPr>
      </p:pic>
      <p:pic>
        <p:nvPicPr>
          <p:cNvPr id="7" name="Рисунок 6" descr="C:\Users\Администратор\Desktop\Scan\Scan_20170523_2237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144" y="428605"/>
            <a:ext cx="409758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Desktop\Scan\Scan_20170523_223608.jpg"/>
          <p:cNvPicPr/>
          <p:nvPr/>
        </p:nvPicPr>
        <p:blipFill>
          <a:blip r:embed="rId2" cstate="print"/>
          <a:srcRect r="394" b="21800"/>
          <a:stretch>
            <a:fillRect/>
          </a:stretch>
        </p:blipFill>
        <p:spPr bwMode="auto">
          <a:xfrm>
            <a:off x="1785918" y="0"/>
            <a:ext cx="271461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30 мая 2017год\Scan\Scan_20170523_223017.jpg"/>
          <p:cNvPicPr>
            <a:picLocks noChangeAspect="1" noChangeArrowheads="1"/>
          </p:cNvPicPr>
          <p:nvPr/>
        </p:nvPicPr>
        <p:blipFill>
          <a:blip r:embed="rId3" cstate="print"/>
          <a:srcRect l="6250" t="13020" r="5468" b="16382"/>
          <a:stretch>
            <a:fillRect/>
          </a:stretch>
        </p:blipFill>
        <p:spPr bwMode="auto">
          <a:xfrm>
            <a:off x="4357686" y="142852"/>
            <a:ext cx="4629863" cy="2714620"/>
          </a:xfrm>
          <a:prstGeom prst="rect">
            <a:avLst/>
          </a:prstGeom>
          <a:noFill/>
        </p:spPr>
      </p:pic>
      <p:pic>
        <p:nvPicPr>
          <p:cNvPr id="2051" name="Picture 3" descr="E:\30 мая 2017год\Scan\Scan_20170523_224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571876"/>
            <a:ext cx="3049283" cy="3143272"/>
          </a:xfrm>
          <a:prstGeom prst="rect">
            <a:avLst/>
          </a:prstGeom>
          <a:noFill/>
        </p:spPr>
      </p:pic>
      <p:pic>
        <p:nvPicPr>
          <p:cNvPr id="2052" name="Picture 4" descr="E:\30 мая 2017год\Scan\Scan_20170523_2235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500306"/>
            <a:ext cx="2692632" cy="4208536"/>
          </a:xfrm>
          <a:prstGeom prst="rect">
            <a:avLst/>
          </a:prstGeom>
          <a:noFill/>
        </p:spPr>
      </p:pic>
      <p:pic>
        <p:nvPicPr>
          <p:cNvPr id="2053" name="Picture 5" descr="E:\30 мая 2017год\Scan\Scan_20170523_223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52"/>
            <a:ext cx="1795549" cy="614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20" y="1428736"/>
            <a:ext cx="5643593" cy="39290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eaLnBrk="1" hangingPunct="1">
              <a:defRPr/>
            </a:pPr>
            <a:r>
              <a:rPr lang="ru-RU" sz="2800" b="0" dirty="0" smtClean="0">
                <a:solidFill>
                  <a:srgbClr val="FF0066"/>
                </a:solidFill>
              </a:rPr>
              <a:t>Мы –счастливые люди! </a:t>
            </a:r>
            <a:br>
              <a:rPr lang="ru-RU" sz="2800" b="0" dirty="0" smtClean="0">
                <a:solidFill>
                  <a:srgbClr val="FF0066"/>
                </a:solidFill>
              </a:rPr>
            </a:br>
            <a:r>
              <a:rPr lang="ru-RU" sz="2800" b="0" u="sng" dirty="0" smtClean="0">
                <a:solidFill>
                  <a:srgbClr val="FF0066"/>
                </a:solidFill>
              </a:rPr>
              <a:t>      Мы -  клубные работники! </a:t>
            </a:r>
            <a:br>
              <a:rPr lang="ru-RU" sz="2800" b="0" u="sng" dirty="0" smtClean="0">
                <a:solidFill>
                  <a:srgbClr val="FF0066"/>
                </a:solidFill>
              </a:rPr>
            </a:br>
            <a:r>
              <a:rPr lang="ru-RU" sz="2800" b="0" u="sng" dirty="0" smtClean="0">
                <a:solidFill>
                  <a:srgbClr val="FF0066"/>
                </a:solidFill>
              </a:rPr>
              <a:t>Мы- работники культуры!</a:t>
            </a:r>
            <a:br>
              <a:rPr lang="ru-RU" sz="2800" b="0" u="sng" dirty="0" smtClean="0">
                <a:solidFill>
                  <a:srgbClr val="FF0066"/>
                </a:solidFill>
              </a:rPr>
            </a:br>
            <a:r>
              <a:rPr lang="ru-RU" sz="2800" b="0" u="sng" dirty="0" smtClean="0">
                <a:solidFill>
                  <a:srgbClr val="FF0066"/>
                </a:solidFill>
              </a:rPr>
              <a:t>Мы- творческие натуры!</a:t>
            </a:r>
            <a:r>
              <a:rPr lang="ru-RU" sz="2800" b="0" dirty="0" smtClean="0">
                <a:solidFill>
                  <a:srgbClr val="FF0066"/>
                </a:solidFill>
              </a:rPr>
              <a:t/>
            </a:r>
            <a:br>
              <a:rPr lang="ru-RU" sz="2800" b="0" dirty="0" smtClean="0">
                <a:solidFill>
                  <a:srgbClr val="FF0066"/>
                </a:solidFill>
              </a:rPr>
            </a:br>
            <a:r>
              <a:rPr lang="ru-RU" sz="2800" b="0" dirty="0" smtClean="0">
                <a:solidFill>
                  <a:srgbClr val="FF0066"/>
                </a:solidFill>
              </a:rPr>
              <a:t> Пока мы мечтать умеем, </a:t>
            </a:r>
            <a:br>
              <a:rPr lang="ru-RU" sz="2800" b="0" dirty="0" smtClean="0">
                <a:solidFill>
                  <a:srgbClr val="FF0066"/>
                </a:solidFill>
              </a:rPr>
            </a:br>
            <a:r>
              <a:rPr lang="ru-RU" sz="2800" b="0" dirty="0" smtClean="0">
                <a:solidFill>
                  <a:srgbClr val="FF0066"/>
                </a:solidFill>
              </a:rPr>
              <a:t> пока любить мы умеем,</a:t>
            </a:r>
            <a:br>
              <a:rPr lang="ru-RU" sz="2800" b="0" dirty="0" smtClean="0">
                <a:solidFill>
                  <a:srgbClr val="FF0066"/>
                </a:solidFill>
              </a:rPr>
            </a:br>
            <a:r>
              <a:rPr lang="ru-RU" sz="2800" b="0" dirty="0" smtClean="0">
                <a:solidFill>
                  <a:srgbClr val="FF0066"/>
                </a:solidFill>
              </a:rPr>
              <a:t>все трудности преодолеем,</a:t>
            </a:r>
            <a:br>
              <a:rPr lang="ru-RU" sz="2800" b="0" dirty="0" smtClean="0">
                <a:solidFill>
                  <a:srgbClr val="FF0066"/>
                </a:solidFill>
              </a:rPr>
            </a:br>
            <a:r>
              <a:rPr lang="ru-RU" sz="2800" b="0" dirty="0" smtClean="0">
                <a:solidFill>
                  <a:srgbClr val="FF0066"/>
                </a:solidFill>
              </a:rPr>
              <a:t>     мы будем идти вперед!</a:t>
            </a:r>
          </a:p>
        </p:txBody>
      </p:sp>
      <p:sp>
        <p:nvSpPr>
          <p:cNvPr id="32774" name="WordArt 7"/>
          <p:cNvSpPr>
            <a:spLocks noChangeArrowheads="1" noChangeShapeType="1" noTextEdit="1"/>
          </p:cNvSpPr>
          <p:nvPr/>
        </p:nvSpPr>
        <p:spPr bwMode="invGray">
          <a:xfrm>
            <a:off x="357158" y="285728"/>
            <a:ext cx="8143932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Завидуйте </a:t>
            </a:r>
            <a:r>
              <a:rPr lang="ru-RU" sz="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нам! </a:t>
            </a:r>
            <a:endParaRPr lang="ru-RU" sz="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ocuments\Scan\Scan_20170130_214017.jpg"/>
          <p:cNvPicPr>
            <a:picLocks noChangeAspect="1" noChangeArrowheads="1"/>
          </p:cNvPicPr>
          <p:nvPr/>
        </p:nvPicPr>
        <p:blipFill>
          <a:blip r:embed="rId2"/>
          <a:srcRect l="29091" t="12543" r="22392" b="6823"/>
          <a:stretch>
            <a:fillRect/>
          </a:stretch>
        </p:blipFill>
        <p:spPr bwMode="auto">
          <a:xfrm>
            <a:off x="5786446" y="1571612"/>
            <a:ext cx="3143272" cy="4786346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ocuments\Scan\Scan_20170130_214237.jpg"/>
          <p:cNvPicPr>
            <a:picLocks noChangeAspect="1" noChangeArrowheads="1"/>
          </p:cNvPicPr>
          <p:nvPr/>
        </p:nvPicPr>
        <p:blipFill>
          <a:blip r:embed="rId3" cstate="print"/>
          <a:srcRect l="13470" t="5279" r="24079" b="6742"/>
          <a:stretch>
            <a:fillRect/>
          </a:stretch>
        </p:blipFill>
        <p:spPr bwMode="auto">
          <a:xfrm>
            <a:off x="0" y="5357826"/>
            <a:ext cx="2071702" cy="1385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3" descr="C:\Users\Администратор\Documents\Scan\Scan_20170130_193951_001.jpg"/>
          <p:cNvPicPr>
            <a:picLocks noChangeAspect="1" noChangeArrowheads="1"/>
          </p:cNvPicPr>
          <p:nvPr/>
        </p:nvPicPr>
        <p:blipFill>
          <a:blip r:embed="rId4" cstate="print"/>
          <a:srcRect l="4968" t="11134" r="6846" b="5359"/>
          <a:stretch>
            <a:fillRect/>
          </a:stretch>
        </p:blipFill>
        <p:spPr bwMode="auto">
          <a:xfrm>
            <a:off x="3000364" y="5143512"/>
            <a:ext cx="2479692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invGray">
          <a:xfrm>
            <a:off x="250825" y="692150"/>
            <a:ext cx="8536017" cy="427809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0" dirty="0">
                <a:solidFill>
                  <a:srgbClr val="FF0066"/>
                </a:solidFill>
              </a:rPr>
              <a:t>От чего прибавляется </a:t>
            </a:r>
            <a:r>
              <a:rPr lang="ru-RU" sz="4400" b="0" dirty="0" smtClean="0">
                <a:solidFill>
                  <a:srgbClr val="FF0066"/>
                </a:solidFill>
              </a:rPr>
              <a:t>счастье? </a:t>
            </a:r>
            <a:endParaRPr lang="ru-RU" sz="4400" b="0" dirty="0">
              <a:solidFill>
                <a:srgbClr val="FF0066"/>
              </a:solidFill>
            </a:endParaRPr>
          </a:p>
          <a:p>
            <a:r>
              <a:rPr lang="ru-RU" sz="2400" b="0" dirty="0" smtClean="0">
                <a:solidFill>
                  <a:srgbClr val="0000FF"/>
                </a:solidFill>
              </a:rPr>
              <a:t>Мы– счастливые люди.</a:t>
            </a:r>
          </a:p>
          <a:p>
            <a:r>
              <a:rPr lang="ru-RU" sz="2400" b="0" dirty="0" smtClean="0">
                <a:solidFill>
                  <a:srgbClr val="0000FF"/>
                </a:solidFill>
              </a:rPr>
              <a:t> Мы занимаемся интереснейшим </a:t>
            </a:r>
            <a:r>
              <a:rPr lang="ru-RU" sz="2400" b="0" dirty="0">
                <a:solidFill>
                  <a:srgbClr val="0000FF"/>
                </a:solidFill>
              </a:rPr>
              <a:t>делом, тем, что </a:t>
            </a:r>
            <a:r>
              <a:rPr lang="ru-RU" sz="2400" b="0" dirty="0" smtClean="0">
                <a:solidFill>
                  <a:srgbClr val="0000FF"/>
                </a:solidFill>
              </a:rPr>
              <a:t> нам нравится</a:t>
            </a:r>
            <a:r>
              <a:rPr lang="ru-RU" sz="2400" b="0" dirty="0">
                <a:solidFill>
                  <a:srgbClr val="0000FF"/>
                </a:solidFill>
              </a:rPr>
              <a:t>, любимым делом.</a:t>
            </a:r>
          </a:p>
          <a:p>
            <a:r>
              <a:rPr lang="ru-RU" sz="2400" b="0" dirty="0" smtClean="0">
                <a:solidFill>
                  <a:srgbClr val="0000FF"/>
                </a:solidFill>
              </a:rPr>
              <a:t>МЫ – счастливые люди.</a:t>
            </a:r>
          </a:p>
          <a:p>
            <a:r>
              <a:rPr lang="ru-RU" sz="2400" b="0" dirty="0" smtClean="0">
                <a:solidFill>
                  <a:srgbClr val="0000FF"/>
                </a:solidFill>
              </a:rPr>
              <a:t>Мы пребываем  </a:t>
            </a:r>
            <a:r>
              <a:rPr lang="ru-RU" sz="2400" b="0" dirty="0">
                <a:solidFill>
                  <a:srgbClr val="0000FF"/>
                </a:solidFill>
              </a:rPr>
              <a:t>в состоянии непрерывного развития, </a:t>
            </a:r>
            <a:r>
              <a:rPr lang="ru-RU" sz="2400" b="0" dirty="0" smtClean="0">
                <a:solidFill>
                  <a:srgbClr val="0000FF"/>
                </a:solidFill>
              </a:rPr>
              <a:t>познаём  </a:t>
            </a:r>
            <a:r>
              <a:rPr lang="ru-RU" sz="2400" b="0" dirty="0">
                <a:solidFill>
                  <a:srgbClr val="0000FF"/>
                </a:solidFill>
              </a:rPr>
              <a:t>себя, открывая всё новые </a:t>
            </a:r>
            <a:r>
              <a:rPr lang="ru-RU" sz="2400" b="0" dirty="0" smtClean="0">
                <a:solidFill>
                  <a:srgbClr val="0000FF"/>
                </a:solidFill>
              </a:rPr>
              <a:t>черты, грани таланта.</a:t>
            </a:r>
          </a:p>
          <a:p>
            <a:r>
              <a:rPr lang="ru-RU" sz="2400" b="0" dirty="0" smtClean="0">
                <a:solidFill>
                  <a:srgbClr val="0000FF"/>
                </a:solidFill>
              </a:rPr>
              <a:t>Мы- счастливые люди.</a:t>
            </a:r>
          </a:p>
          <a:p>
            <a:r>
              <a:rPr lang="ru-RU" sz="2400" b="0" dirty="0" smtClean="0">
                <a:solidFill>
                  <a:srgbClr val="0000FF"/>
                </a:solidFill>
              </a:rPr>
              <a:t>С нами   сотрудничает прекрасный, творческий коллектив.</a:t>
            </a:r>
            <a:endParaRPr lang="ru-RU" sz="2400" b="0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ru-RU" sz="2400" b="0" dirty="0">
              <a:solidFill>
                <a:srgbClr val="0000FF"/>
              </a:solidFill>
            </a:endParaRPr>
          </a:p>
        </p:txBody>
      </p:sp>
      <p:pic>
        <p:nvPicPr>
          <p:cNvPr id="3" name="Picture 2" descr="C:\Users\Связной\Pictures\3961491-065313d09458848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4500570"/>
            <a:ext cx="2571736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66"/>
                </a:solidFill>
              </a:rPr>
              <a:t>Приезжайте в гости к нам,</a:t>
            </a:r>
            <a:br>
              <a:rPr lang="ru-RU" dirty="0" smtClean="0">
                <a:solidFill>
                  <a:srgbClr val="FF0066"/>
                </a:solidFill>
              </a:rPr>
            </a:br>
            <a:r>
              <a:rPr lang="ru-RU" dirty="0" smtClean="0">
                <a:solidFill>
                  <a:srgbClr val="FF0066"/>
                </a:solidFill>
              </a:rPr>
              <a:t>вы-  не пожалеете!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66"/>
                </a:solidFill>
              </a:rPr>
              <a:t>Будет село,  будет и будущее!!!!</a:t>
            </a:r>
          </a:p>
          <a:p>
            <a:endParaRPr lang="ru-RU" dirty="0"/>
          </a:p>
        </p:txBody>
      </p:sp>
      <p:pic>
        <p:nvPicPr>
          <p:cNvPr id="4" name="Picture 11" descr="B_Fly1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1552575" cy="633407"/>
          </a:xfrm>
          <a:prstGeom prst="rect">
            <a:avLst/>
          </a:prstGeom>
          <a:noFill/>
        </p:spPr>
      </p:pic>
      <p:pic>
        <p:nvPicPr>
          <p:cNvPr id="5" name="Picture 2" descr="C:\Users\Связной\Desktop\getImageCAVQXD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3194775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Связной\Pictures\2817951-c199c3d5208ad8a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4000" y="0"/>
            <a:ext cx="144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im7-tub-ru.yandex.net/i?id=294721611-37-72&amp;n=21">
            <a:hlinkClick r:id="rId5" tgtFrame="&quot;_blank&quot;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571744"/>
            <a:ext cx="5286412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619031" flipH="1">
            <a:off x="5140224" y="4419293"/>
            <a:ext cx="189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 err="1" smtClean="0">
                <a:solidFill>
                  <a:srgbClr val="FF0000"/>
                </a:solidFill>
              </a:rPr>
              <a:t>Борисоглебка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Связной\Pictures\3122288-3a0c4064994f681f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2357430"/>
            <a:ext cx="7500990" cy="4275147"/>
          </a:xfrm>
          <a:prstGeom prst="rect">
            <a:avLst/>
          </a:prstGeom>
          <a:noFill/>
        </p:spPr>
      </p:pic>
      <p:pic>
        <p:nvPicPr>
          <p:cNvPr id="10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918285">
            <a:off x="6813136" y="3928631"/>
            <a:ext cx="391631" cy="44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D:\рабочий стол\Рабочий стол\Мои рисунки\фоны презентаций\смайлики\butterfly1-6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108720">
            <a:off x="649264" y="1004255"/>
            <a:ext cx="373195" cy="42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2857496"/>
            <a:ext cx="1543173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ь\стихи -фразы\image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4114800" cy="9271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66"/>
                </a:solidFill>
              </a:rPr>
              <a:t>За внимание!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4" name="Picture 2" descr="C:\Users\Связной\Downloads\3319232-5dfbc385078c2c3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28670"/>
            <a:ext cx="9144000" cy="5715040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НАСТРОЙ НА РАБОТУ\изображения\Pictures\2459406-a976d9f526dd15b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285992"/>
            <a:ext cx="3571900" cy="2530143"/>
          </a:xfrm>
          <a:prstGeom prst="rect">
            <a:avLst/>
          </a:prstGeom>
          <a:noFill/>
        </p:spPr>
      </p:pic>
      <p:pic>
        <p:nvPicPr>
          <p:cNvPr id="6" name="Picture 7" descr="1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785794"/>
            <a:ext cx="706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Администратор\Documents\Scan\Scan_20170130_195033_001.jpg"/>
          <p:cNvPicPr>
            <a:picLocks noChangeAspect="1" noChangeArrowheads="1"/>
          </p:cNvPicPr>
          <p:nvPr/>
        </p:nvPicPr>
        <p:blipFill>
          <a:blip r:embed="rId6" cstate="print"/>
          <a:srcRect l="15624" t="9323" r="8315" b="9468"/>
          <a:stretch>
            <a:fillRect/>
          </a:stretch>
        </p:blipFill>
        <p:spPr bwMode="auto">
          <a:xfrm>
            <a:off x="5857884" y="1142984"/>
            <a:ext cx="3162884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C:\Users\Администратор\Pictures\4891803-d91f0098407af8fc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8068023">
            <a:off x="8294892" y="2550896"/>
            <a:ext cx="1200086" cy="1029931"/>
          </a:xfrm>
          <a:prstGeom prst="rect">
            <a:avLst/>
          </a:prstGeom>
          <a:noFill/>
        </p:spPr>
      </p:pic>
      <p:pic>
        <p:nvPicPr>
          <p:cNvPr id="11" name="sergey_belikov_-_snitsya_mne_derevnya_minus_(zaycev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027488" y="38830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6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9" y="214291"/>
            <a:ext cx="571503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План работы-</a:t>
            </a:r>
          </a:p>
          <a:p>
            <a:pPr algn="ctr"/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начало любого дела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Администратор\Desktop\Scan\Scan_20170523_22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643050"/>
            <a:ext cx="2794020" cy="4429156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Scan\Scan_20170523_220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062" y="1785926"/>
            <a:ext cx="2730915" cy="3786214"/>
          </a:xfrm>
          <a:prstGeom prst="rect">
            <a:avLst/>
          </a:prstGeom>
          <a:noFill/>
        </p:spPr>
      </p:pic>
      <p:pic>
        <p:nvPicPr>
          <p:cNvPr id="5" name="Рисунок 4" descr="C:\Users\Администратор\Desktop\Scan\Scan_20170523_2204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857364"/>
            <a:ext cx="300039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www.themegallery.com</a:t>
            </a:r>
          </a:p>
        </p:txBody>
      </p:sp>
      <p:pic>
        <p:nvPicPr>
          <p:cNvPr id="34819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508500"/>
            <a:ext cx="22288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AutoShape 5"/>
          <p:cNvSpPr>
            <a:spLocks noChangeArrowheads="1"/>
          </p:cNvSpPr>
          <p:nvPr/>
        </p:nvSpPr>
        <p:spPr bwMode="auto">
          <a:xfrm>
            <a:off x="468313" y="1484313"/>
            <a:ext cx="8077200" cy="487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17" y="10800"/>
                </a:moveTo>
                <a:cubicBezTo>
                  <a:pt x="917" y="16258"/>
                  <a:pt x="5342" y="20683"/>
                  <a:pt x="10800" y="20683"/>
                </a:cubicBezTo>
                <a:cubicBezTo>
                  <a:pt x="16258" y="20683"/>
                  <a:pt x="20683" y="16258"/>
                  <a:pt x="20683" y="10800"/>
                </a:cubicBezTo>
                <a:cubicBezTo>
                  <a:pt x="20683" y="5342"/>
                  <a:pt x="16258" y="917"/>
                  <a:pt x="10800" y="917"/>
                </a:cubicBezTo>
                <a:cubicBezTo>
                  <a:pt x="5342" y="917"/>
                  <a:pt x="917" y="5342"/>
                  <a:pt x="917" y="10800"/>
                </a:cubicBezTo>
                <a:close/>
              </a:path>
            </a:pathLst>
          </a:custGeom>
          <a:gradFill rotWithShape="0">
            <a:gsLst>
              <a:gs pos="0">
                <a:srgbClr val="825600"/>
              </a:gs>
              <a:gs pos="6500">
                <a:srgbClr val="FFA800"/>
              </a:gs>
              <a:gs pos="14000">
                <a:srgbClr val="825600"/>
              </a:gs>
              <a:gs pos="21500">
                <a:srgbClr val="FFA800"/>
              </a:gs>
              <a:gs pos="28999">
                <a:srgbClr val="825600"/>
              </a:gs>
              <a:gs pos="36000">
                <a:srgbClr val="FFA800"/>
              </a:gs>
              <a:gs pos="43500">
                <a:srgbClr val="825600"/>
              </a:gs>
              <a:gs pos="50000">
                <a:srgbClr val="FFA800"/>
              </a:gs>
              <a:gs pos="56500">
                <a:srgbClr val="825600"/>
              </a:gs>
              <a:gs pos="64000">
                <a:srgbClr val="FFA800"/>
              </a:gs>
              <a:gs pos="71001">
                <a:srgbClr val="825600"/>
              </a:gs>
              <a:gs pos="78500">
                <a:srgbClr val="FFA800"/>
              </a:gs>
              <a:gs pos="86000">
                <a:srgbClr val="825600"/>
              </a:gs>
              <a:gs pos="93500">
                <a:srgbClr val="FFA800"/>
              </a:gs>
              <a:gs pos="100000">
                <a:srgbClr val="825600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825600"/>
            </a:extrusionClr>
          </a:sp3d>
        </p:spPr>
        <p:txBody>
          <a:bodyPr wrap="none" anchor="ctr">
            <a:flatTx/>
          </a:bodyPr>
          <a:lstStyle/>
          <a:p>
            <a:endParaRPr lang="ru-RU" b="0"/>
          </a:p>
        </p:txBody>
      </p:sp>
      <p:grpSp>
        <p:nvGrpSpPr>
          <p:cNvPr id="34821" name="Group 6"/>
          <p:cNvGrpSpPr>
            <a:grpSpLocks/>
          </p:cNvGrpSpPr>
          <p:nvPr/>
        </p:nvGrpSpPr>
        <p:grpSpPr bwMode="auto">
          <a:xfrm>
            <a:off x="2195513" y="1268413"/>
            <a:ext cx="5181600" cy="5086350"/>
            <a:chOff x="1246" y="432"/>
            <a:chExt cx="3264" cy="3204"/>
          </a:xfrm>
        </p:grpSpPr>
        <p:pic>
          <p:nvPicPr>
            <p:cNvPr id="34823" name="Picture 7" descr="BD20656_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" y="432"/>
              <a:ext cx="3264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8" descr="BD20657_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4" y="3168"/>
              <a:ext cx="3168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285720" y="357166"/>
            <a:ext cx="4786346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6000" i="1" dirty="0" smtClean="0">
                <a:solidFill>
                  <a:srgbClr val="FF0000"/>
                </a:solidFill>
                <a:latin typeface="Times New Roman" pitchFamily="18" charset="0"/>
              </a:rPr>
              <a:t>Наше кредо:</a:t>
            </a:r>
            <a:endParaRPr lang="ru-RU" sz="60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1604" y="1000108"/>
            <a:ext cx="7358114" cy="4768810"/>
          </a:xfrm>
          <a:prstGeom prst="star6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«</a:t>
            </a:r>
            <a: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Не складывать крылья.</a:t>
            </a:r>
          </a:p>
          <a:p>
            <a:pPr algn="ctr"/>
            <a: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Они нам нужны для дальнейшего полёта!»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" name="Picture 2" descr="C:\Users\Администратор\Downloads\pixiz-07-02-2017-08-00-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285992"/>
            <a:ext cx="2714644" cy="3429000"/>
          </a:xfrm>
          <a:prstGeom prst="rect">
            <a:avLst/>
          </a:prstGeom>
          <a:noFill/>
        </p:spPr>
      </p:pic>
      <p:pic>
        <p:nvPicPr>
          <p:cNvPr id="11" name="Picture 2" descr="C:\Users\Администратор\Documents\Scan\Scan_20170130_213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643446"/>
            <a:ext cx="3286148" cy="1969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build="p" autoUpdateAnimBg="0" advAuto="10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4"/>
          <p:cNvSpPr>
            <a:spLocks noChangeArrowheads="1"/>
          </p:cNvSpPr>
          <p:nvPr/>
        </p:nvSpPr>
        <p:spPr bwMode="auto">
          <a:xfrm>
            <a:off x="900113" y="1557338"/>
            <a:ext cx="7696200" cy="4419600"/>
          </a:xfrm>
          <a:prstGeom prst="ellipse">
            <a:avLst/>
          </a:prstGeom>
          <a:gradFill rotWithShape="1">
            <a:gsLst>
              <a:gs pos="0">
                <a:srgbClr val="FFDBB7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3200" b="0"/>
          </a:p>
        </p:txBody>
      </p:sp>
      <p:sp>
        <p:nvSpPr>
          <p:cNvPr id="10243" name="AutoShape 5"/>
          <p:cNvSpPr>
            <a:spLocks noChangeArrowheads="1"/>
          </p:cNvSpPr>
          <p:nvPr/>
        </p:nvSpPr>
        <p:spPr bwMode="auto">
          <a:xfrm>
            <a:off x="468313" y="1484313"/>
            <a:ext cx="8077200" cy="487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17" y="10800"/>
                </a:moveTo>
                <a:cubicBezTo>
                  <a:pt x="917" y="16258"/>
                  <a:pt x="5342" y="20683"/>
                  <a:pt x="10800" y="20683"/>
                </a:cubicBezTo>
                <a:cubicBezTo>
                  <a:pt x="16258" y="20683"/>
                  <a:pt x="20683" y="16258"/>
                  <a:pt x="20683" y="10800"/>
                </a:cubicBezTo>
                <a:cubicBezTo>
                  <a:pt x="20683" y="5342"/>
                  <a:pt x="16258" y="917"/>
                  <a:pt x="10800" y="917"/>
                </a:cubicBezTo>
                <a:cubicBezTo>
                  <a:pt x="5342" y="917"/>
                  <a:pt x="917" y="5342"/>
                  <a:pt x="917" y="10800"/>
                </a:cubicBezTo>
                <a:close/>
              </a:path>
            </a:pathLst>
          </a:custGeom>
          <a:gradFill rotWithShape="0">
            <a:gsLst>
              <a:gs pos="0">
                <a:srgbClr val="825600"/>
              </a:gs>
              <a:gs pos="6500">
                <a:srgbClr val="FFA800"/>
              </a:gs>
              <a:gs pos="14000">
                <a:srgbClr val="825600"/>
              </a:gs>
              <a:gs pos="21500">
                <a:srgbClr val="FFA800"/>
              </a:gs>
              <a:gs pos="28999">
                <a:srgbClr val="825600"/>
              </a:gs>
              <a:gs pos="36000">
                <a:srgbClr val="FFA800"/>
              </a:gs>
              <a:gs pos="43500">
                <a:srgbClr val="825600"/>
              </a:gs>
              <a:gs pos="50000">
                <a:srgbClr val="FFA800"/>
              </a:gs>
              <a:gs pos="56500">
                <a:srgbClr val="825600"/>
              </a:gs>
              <a:gs pos="64000">
                <a:srgbClr val="FFA800"/>
              </a:gs>
              <a:gs pos="71001">
                <a:srgbClr val="825600"/>
              </a:gs>
              <a:gs pos="78500">
                <a:srgbClr val="FFA800"/>
              </a:gs>
              <a:gs pos="86000">
                <a:srgbClr val="825600"/>
              </a:gs>
              <a:gs pos="93500">
                <a:srgbClr val="FFA800"/>
              </a:gs>
              <a:gs pos="100000">
                <a:srgbClr val="825600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825600"/>
            </a:extrusionClr>
          </a:sp3d>
        </p:spPr>
        <p:txBody>
          <a:bodyPr wrap="none" anchor="ctr">
            <a:flatTx/>
          </a:bodyPr>
          <a:lstStyle/>
          <a:p>
            <a:endParaRPr lang="ru-RU" b="0"/>
          </a:p>
        </p:txBody>
      </p: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2195513" y="1268413"/>
            <a:ext cx="5181600" cy="5086350"/>
            <a:chOff x="1246" y="432"/>
            <a:chExt cx="3264" cy="3204"/>
          </a:xfrm>
        </p:grpSpPr>
        <p:pic>
          <p:nvPicPr>
            <p:cNvPr id="10246" name="Picture 7" descr="BD20656_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6" y="432"/>
              <a:ext cx="3264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8" descr="BD20657_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4" y="3168"/>
              <a:ext cx="3168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979613" y="2420938"/>
            <a:ext cx="53101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3200" i="1">
                <a:latin typeface="Times New Roman" pitchFamily="18" charset="0"/>
              </a:rPr>
              <a:t>Два мира есть у человека:</a:t>
            </a:r>
          </a:p>
          <a:p>
            <a:pPr eaLnBrk="0" hangingPunct="0"/>
            <a:r>
              <a:rPr lang="ru-RU" sz="3200" i="1">
                <a:latin typeface="Times New Roman" pitchFamily="18" charset="0"/>
              </a:rPr>
              <a:t>Один, который нас творил,</a:t>
            </a:r>
          </a:p>
          <a:p>
            <a:pPr eaLnBrk="0" hangingPunct="0"/>
            <a:r>
              <a:rPr lang="ru-RU" sz="3200" i="1">
                <a:latin typeface="Times New Roman" pitchFamily="18" charset="0"/>
              </a:rPr>
              <a:t>Другой, который мы до века</a:t>
            </a:r>
          </a:p>
          <a:p>
            <a:pPr eaLnBrk="0" hangingPunct="0"/>
            <a:r>
              <a:rPr lang="ru-RU" sz="3200" i="1">
                <a:latin typeface="Times New Roman" pitchFamily="18" charset="0"/>
              </a:rPr>
              <a:t>Творим по мере наших сил</a:t>
            </a:r>
          </a:p>
          <a:p>
            <a:pPr eaLnBrk="0" hangingPunct="0"/>
            <a:endParaRPr lang="ru-RU" sz="3200" i="1">
              <a:latin typeface="Times New Roman" pitchFamily="18" charset="0"/>
            </a:endParaRPr>
          </a:p>
          <a:p>
            <a:pPr eaLnBrk="0" hangingPunct="0"/>
            <a:r>
              <a:rPr lang="ru-RU" sz="3200" i="1">
                <a:latin typeface="Times New Roman" pitchFamily="18" charset="0"/>
              </a:rPr>
              <a:t>                     Н.А.Заболоцкий</a:t>
            </a:r>
          </a:p>
        </p:txBody>
      </p:sp>
      <p:pic>
        <p:nvPicPr>
          <p:cNvPr id="7169" name="Picture 1" descr="E:\день матери 2016\день матери2016\DSCN1712.JPG"/>
          <p:cNvPicPr>
            <a:picLocks noChangeAspect="1" noChangeArrowheads="1"/>
          </p:cNvPicPr>
          <p:nvPr/>
        </p:nvPicPr>
        <p:blipFill>
          <a:blip r:embed="rId4" cstate="print"/>
          <a:srcRect l="25000"/>
          <a:stretch>
            <a:fillRect/>
          </a:stretch>
        </p:blipFill>
        <p:spPr bwMode="auto">
          <a:xfrm>
            <a:off x="214282" y="214290"/>
            <a:ext cx="2286016" cy="1643074"/>
          </a:xfrm>
          <a:prstGeom prst="rect">
            <a:avLst/>
          </a:prstGeom>
          <a:noFill/>
        </p:spPr>
      </p:pic>
      <p:pic>
        <p:nvPicPr>
          <p:cNvPr id="7170" name="Picture 2" descr="E:\день матери 2016\день матери2016\DSCN1736.JPG"/>
          <p:cNvPicPr>
            <a:picLocks noChangeAspect="1" noChangeArrowheads="1"/>
          </p:cNvPicPr>
          <p:nvPr/>
        </p:nvPicPr>
        <p:blipFill>
          <a:blip r:embed="rId5" cstate="print"/>
          <a:srcRect l="28906" r="21875" b="30208"/>
          <a:stretch>
            <a:fillRect/>
          </a:stretch>
        </p:blipFill>
        <p:spPr bwMode="auto">
          <a:xfrm>
            <a:off x="6858016" y="357166"/>
            <a:ext cx="2000264" cy="1785950"/>
          </a:xfrm>
          <a:prstGeom prst="rect">
            <a:avLst/>
          </a:prstGeom>
          <a:noFill/>
        </p:spPr>
      </p:pic>
      <p:pic>
        <p:nvPicPr>
          <p:cNvPr id="7171" name="Picture 3" descr="E:\9 мая\DSC04840.JPG"/>
          <p:cNvPicPr>
            <a:picLocks noChangeAspect="1" noChangeArrowheads="1"/>
          </p:cNvPicPr>
          <p:nvPr/>
        </p:nvPicPr>
        <p:blipFill>
          <a:blip r:embed="rId6" cstate="print"/>
          <a:srcRect l="27767"/>
          <a:stretch>
            <a:fillRect/>
          </a:stretch>
        </p:blipFill>
        <p:spPr bwMode="auto">
          <a:xfrm>
            <a:off x="3571868" y="214290"/>
            <a:ext cx="2230010" cy="1143008"/>
          </a:xfrm>
          <a:prstGeom prst="rect">
            <a:avLst/>
          </a:prstGeom>
          <a:noFill/>
        </p:spPr>
      </p:pic>
      <p:pic>
        <p:nvPicPr>
          <p:cNvPr id="7172" name="Picture 4" descr="E:\9 мая\DSC04846.JPG"/>
          <p:cNvPicPr>
            <a:picLocks noChangeAspect="1" noChangeArrowheads="1"/>
          </p:cNvPicPr>
          <p:nvPr/>
        </p:nvPicPr>
        <p:blipFill>
          <a:blip r:embed="rId7" cstate="print"/>
          <a:srcRect r="22340"/>
          <a:stretch>
            <a:fillRect/>
          </a:stretch>
        </p:blipFill>
        <p:spPr bwMode="auto">
          <a:xfrm>
            <a:off x="2428860" y="2285992"/>
            <a:ext cx="4643470" cy="3361645"/>
          </a:xfrm>
          <a:prstGeom prst="rect">
            <a:avLst/>
          </a:prstGeom>
          <a:noFill/>
        </p:spPr>
      </p:pic>
      <p:pic>
        <p:nvPicPr>
          <p:cNvPr id="7173" name="Picture 5" descr="E:\9 мая\DSC048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6460" y="3429000"/>
            <a:ext cx="1754696" cy="3119459"/>
          </a:xfrm>
          <a:prstGeom prst="rect">
            <a:avLst/>
          </a:prstGeom>
          <a:noFill/>
        </p:spPr>
      </p:pic>
      <p:pic>
        <p:nvPicPr>
          <p:cNvPr id="13" name="Picture 5" descr="E:\ира п\DSCN0864.JPG"/>
          <p:cNvPicPr>
            <a:picLocks noChangeAspect="1" noChangeArrowheads="1"/>
          </p:cNvPicPr>
          <p:nvPr/>
        </p:nvPicPr>
        <p:blipFill>
          <a:blip r:embed="rId9" cstate="print"/>
          <a:srcRect r="17172"/>
          <a:stretch>
            <a:fillRect/>
          </a:stretch>
        </p:blipFill>
        <p:spPr bwMode="auto">
          <a:xfrm>
            <a:off x="438119" y="2185978"/>
            <a:ext cx="2214578" cy="35649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7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build="p" autoUpdateAnimBg="0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 rot="21186391">
            <a:off x="3988093" y="2225375"/>
            <a:ext cx="5058258" cy="1931804"/>
            <a:chOff x="2380" y="1513"/>
            <a:chExt cx="3078" cy="1005"/>
          </a:xfrm>
        </p:grpSpPr>
        <p:sp>
          <p:nvSpPr>
            <p:cNvPr id="11280" name="AutoShape 5"/>
            <p:cNvSpPr>
              <a:spLocks noChangeArrowheads="1"/>
            </p:cNvSpPr>
            <p:nvPr/>
          </p:nvSpPr>
          <p:spPr bwMode="auto">
            <a:xfrm flipH="1">
              <a:off x="2380" y="1513"/>
              <a:ext cx="2398" cy="768"/>
            </a:xfrm>
            <a:prstGeom prst="homePlate">
              <a:avLst>
                <a:gd name="adj" fmla="val 5468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dirty="0" smtClean="0">
                  <a:solidFill>
                    <a:srgbClr val="002060"/>
                  </a:solidFill>
                </a:rPr>
                <a:t>Сотрудничество с </a:t>
              </a:r>
            </a:p>
            <a:p>
              <a:r>
                <a:rPr lang="ru-RU" dirty="0" smtClean="0">
                  <a:solidFill>
                    <a:srgbClr val="002060"/>
                  </a:solidFill>
                </a:rPr>
                <a:t>РДК в с.Убинское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281" name="Text Box 6"/>
            <p:cNvSpPr txBox="1">
              <a:spLocks noChangeArrowheads="1"/>
            </p:cNvSpPr>
            <p:nvPr/>
          </p:nvSpPr>
          <p:spPr bwMode="auto">
            <a:xfrm rot="19917393" flipH="1">
              <a:off x="3670" y="1990"/>
              <a:ext cx="1788" cy="528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ru-RU" sz="2400" dirty="0" smtClean="0">
                  <a:solidFill>
                    <a:srgbClr val="0000FF"/>
                  </a:solidFill>
                  <a:latin typeface="Times New Roman" pitchFamily="18" charset="0"/>
                </a:rPr>
                <a:t>Сотрудничество</a:t>
              </a:r>
            </a:p>
            <a:p>
              <a:pPr algn="r" eaLnBrk="0" hangingPunct="0">
                <a:spcBef>
                  <a:spcPct val="50000"/>
                </a:spcBef>
              </a:pPr>
              <a:r>
                <a:rPr lang="ru-RU" sz="2400" dirty="0" smtClean="0">
                  <a:solidFill>
                    <a:srgbClr val="0000FF"/>
                  </a:solidFill>
                  <a:latin typeface="Times New Roman" pitchFamily="18" charset="0"/>
                </a:rPr>
                <a:t> со школой.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16011065">
            <a:off x="3084359" y="3560089"/>
            <a:ext cx="3144566" cy="2905032"/>
            <a:chOff x="2256" y="1888"/>
            <a:chExt cx="1728" cy="1070"/>
          </a:xfrm>
        </p:grpSpPr>
        <p:sp>
          <p:nvSpPr>
            <p:cNvPr id="11278" name="AutoShape 8"/>
            <p:cNvSpPr>
              <a:spLocks noChangeArrowheads="1"/>
            </p:cNvSpPr>
            <p:nvPr/>
          </p:nvSpPr>
          <p:spPr bwMode="auto">
            <a:xfrm>
              <a:off x="2256" y="2016"/>
              <a:ext cx="1728" cy="768"/>
            </a:xfrm>
            <a:prstGeom prst="chevron">
              <a:avLst>
                <a:gd name="adj" fmla="val 56250"/>
              </a:avLst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200" b="0"/>
            </a:p>
          </p:txBody>
        </p:sp>
        <p:sp>
          <p:nvSpPr>
            <p:cNvPr id="11279" name="Text Box 9"/>
            <p:cNvSpPr txBox="1">
              <a:spLocks noChangeArrowheads="1"/>
            </p:cNvSpPr>
            <p:nvPr/>
          </p:nvSpPr>
          <p:spPr bwMode="auto">
            <a:xfrm rot="5384615">
              <a:off x="2465" y="2093"/>
              <a:ext cx="1070" cy="6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sz="2400" dirty="0" smtClean="0">
                  <a:solidFill>
                    <a:srgbClr val="FF0000"/>
                  </a:solidFill>
                  <a:latin typeface="Times New Roman" pitchFamily="18" charset="0"/>
                </a:rPr>
                <a:t>Социально- культурная деятельность.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79388" y="2636838"/>
            <a:ext cx="3321042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en-US" sz="2400" i="1" u="sng" dirty="0" err="1">
                <a:solidFill>
                  <a:srgbClr val="FF3300"/>
                </a:solidFill>
                <a:latin typeface="Times New Roman" pitchFamily="18" charset="0"/>
              </a:rPr>
              <a:t>Проблема</a:t>
            </a:r>
            <a:r>
              <a:rPr lang="en-US" sz="2400" i="1" u="sng" dirty="0">
                <a:solidFill>
                  <a:srgbClr val="FF3300"/>
                </a:solidFill>
                <a:latin typeface="Times New Roman" pitchFamily="18" charset="0"/>
              </a:rPr>
              <a:t>:</a:t>
            </a:r>
            <a:endParaRPr lang="en-US" sz="2400" i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just" eaLnBrk="0" hangingPunct="0"/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</a:rPr>
              <a:t>Формирование здоровой  социально-культурной среды в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</a:rPr>
              <a:t>с.Борисоглебка</a:t>
            </a:r>
            <a:r>
              <a:rPr lang="ru-RU" sz="2400" i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endParaRPr lang="en-US" sz="2400" i="1" dirty="0" err="1">
              <a:solidFill>
                <a:srgbClr val="B08200"/>
              </a:solidFill>
              <a:latin typeface="Times New Roman" pitchFamily="18" charset="0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 rot="2724905">
            <a:off x="537564" y="1015213"/>
            <a:ext cx="2678269" cy="1025539"/>
            <a:chOff x="784" y="918"/>
            <a:chExt cx="1728" cy="768"/>
          </a:xfrm>
        </p:grpSpPr>
        <p:sp>
          <p:nvSpPr>
            <p:cNvPr id="11276" name="AutoShape 15"/>
            <p:cNvSpPr>
              <a:spLocks noChangeArrowheads="1"/>
            </p:cNvSpPr>
            <p:nvPr/>
          </p:nvSpPr>
          <p:spPr bwMode="auto">
            <a:xfrm>
              <a:off x="784" y="918"/>
              <a:ext cx="1728" cy="768"/>
            </a:xfrm>
            <a:prstGeom prst="chevron">
              <a:avLst>
                <a:gd name="adj" fmla="val 56250"/>
              </a:avLst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200" b="0"/>
            </a:p>
          </p:txBody>
        </p:sp>
        <p:sp>
          <p:nvSpPr>
            <p:cNvPr id="11277" name="Text Box 16"/>
            <p:cNvSpPr txBox="1">
              <a:spLocks noChangeArrowheads="1"/>
            </p:cNvSpPr>
            <p:nvPr/>
          </p:nvSpPr>
          <p:spPr bwMode="auto">
            <a:xfrm>
              <a:off x="893" y="1008"/>
              <a:ext cx="121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ru-RU" sz="2400" dirty="0" smtClean="0">
                  <a:solidFill>
                    <a:srgbClr val="0000FF"/>
                  </a:solidFill>
                  <a:latin typeface="Times New Roman" pitchFamily="18" charset="0"/>
                </a:rPr>
                <a:t>Конкурсы,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ru-RU" sz="2400" dirty="0" smtClean="0">
                  <a:solidFill>
                    <a:srgbClr val="0000FF"/>
                  </a:solidFill>
                  <a:latin typeface="Times New Roman" pitchFamily="18" charset="0"/>
                </a:rPr>
                <a:t>Викторины.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 rot="20715826">
            <a:off x="5894950" y="680281"/>
            <a:ext cx="2915831" cy="1569373"/>
            <a:chOff x="3296" y="666"/>
            <a:chExt cx="1680" cy="120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274" name="AutoShape 18"/>
            <p:cNvSpPr>
              <a:spLocks noChangeArrowheads="1"/>
            </p:cNvSpPr>
            <p:nvPr/>
          </p:nvSpPr>
          <p:spPr bwMode="auto">
            <a:xfrm flipH="1">
              <a:off x="3296" y="912"/>
              <a:ext cx="1680" cy="768"/>
            </a:xfrm>
            <a:prstGeom prst="homePlate">
              <a:avLst>
                <a:gd name="adj" fmla="val 54688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200" b="0"/>
            </a:p>
          </p:txBody>
        </p:sp>
        <p:sp>
          <p:nvSpPr>
            <p:cNvPr id="11275" name="Text Box 19"/>
            <p:cNvSpPr txBox="1">
              <a:spLocks noChangeArrowheads="1"/>
            </p:cNvSpPr>
            <p:nvPr/>
          </p:nvSpPr>
          <p:spPr bwMode="auto">
            <a:xfrm flipH="1">
              <a:off x="3648" y="666"/>
              <a:ext cx="1296" cy="120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sz="2400" dirty="0" smtClean="0">
                  <a:solidFill>
                    <a:srgbClr val="0000FF"/>
                  </a:solidFill>
                  <a:latin typeface="Times New Roman" pitchFamily="18" charset="0"/>
                </a:rPr>
                <a:t>  Создание сценариев   ко всем праздникам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7" name="Picture 2" descr="C:\Users\Администратор\Desktop\туряк\16144433_892783867531355_803246329_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3643338" cy="2786058"/>
          </a:xfrm>
          <a:prstGeom prst="rect">
            <a:avLst/>
          </a:prstGeom>
          <a:noFill/>
        </p:spPr>
      </p:pic>
      <p:pic>
        <p:nvPicPr>
          <p:cNvPr id="19" name="Picture 2" descr="C:\Users\Администратор\Desktop\НЕ СОРТИРОВАНО ВСЁ\image (18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572008"/>
            <a:ext cx="2571768" cy="2125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C:\Users\Администратор\Desktop\НЕ СОРТИРОВАНО ВСЁ\image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714884"/>
            <a:ext cx="2071702" cy="1714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трелка вправо 20"/>
          <p:cNvSpPr/>
          <p:nvPr/>
        </p:nvSpPr>
        <p:spPr bwMode="auto">
          <a:xfrm rot="17698164">
            <a:off x="1581122" y="4962276"/>
            <a:ext cx="2108535" cy="152268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Arial" charset="0"/>
              </a:rPr>
              <a:t>Дискотеки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"/>
          <p:cNvGrpSpPr>
            <a:grpSpLocks noChangeAspect="1"/>
          </p:cNvGrpSpPr>
          <p:nvPr/>
        </p:nvGrpSpPr>
        <p:grpSpPr bwMode="auto">
          <a:xfrm>
            <a:off x="214282" y="0"/>
            <a:ext cx="7958168" cy="6858000"/>
            <a:chOff x="2360" y="518"/>
            <a:chExt cx="7504" cy="9855"/>
          </a:xfrm>
        </p:grpSpPr>
        <p:sp>
          <p:nvSpPr>
            <p:cNvPr id="16387" name="AutoShape 5"/>
            <p:cNvSpPr>
              <a:spLocks noChangeAspect="1" noChangeArrowheads="1"/>
            </p:cNvSpPr>
            <p:nvPr/>
          </p:nvSpPr>
          <p:spPr bwMode="auto">
            <a:xfrm>
              <a:off x="2360" y="518"/>
              <a:ext cx="7504" cy="9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388" name="AutoShape 6"/>
            <p:cNvSpPr>
              <a:spLocks noChangeArrowheads="1"/>
            </p:cNvSpPr>
            <p:nvPr/>
          </p:nvSpPr>
          <p:spPr bwMode="auto">
            <a:xfrm>
              <a:off x="4194" y="2674"/>
              <a:ext cx="3622" cy="3490"/>
            </a:xfrm>
            <a:prstGeom prst="star8">
              <a:avLst>
                <a:gd name="adj" fmla="val 3825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390" name="WordArt 8"/>
            <p:cNvSpPr>
              <a:spLocks noChangeArrowheads="1" noChangeShapeType="1" noTextEdit="1"/>
            </p:cNvSpPr>
            <p:nvPr/>
          </p:nvSpPr>
          <p:spPr bwMode="auto">
            <a:xfrm>
              <a:off x="4559" y="3700"/>
              <a:ext cx="2853" cy="27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7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Клубная</a:t>
              </a:r>
            </a:p>
            <a:p>
              <a:pPr algn="ctr"/>
              <a:r>
                <a:rPr lang="ru-RU" sz="7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деятельность</a:t>
              </a:r>
              <a:r>
                <a:rPr lang="ru-RU" sz="12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ru-RU" sz="12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2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93" name="AutoShape 11"/>
            <p:cNvSpPr>
              <a:spLocks noChangeArrowheads="1"/>
            </p:cNvSpPr>
            <p:nvPr/>
          </p:nvSpPr>
          <p:spPr bwMode="auto">
            <a:xfrm>
              <a:off x="2394" y="653"/>
              <a:ext cx="7346" cy="994"/>
            </a:xfrm>
            <a:prstGeom prst="ribbon2">
              <a:avLst>
                <a:gd name="adj1" fmla="val 12500"/>
                <a:gd name="adj2" fmla="val 68889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A4A4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39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4471" y="518"/>
              <a:ext cx="3547" cy="112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1663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МКУК 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endParaRPr>
            </a:p>
          </p:txBody>
        </p:sp>
        <p:sp>
          <p:nvSpPr>
            <p:cNvPr id="16395" name="AutoShape 13"/>
            <p:cNvSpPr>
              <a:spLocks noChangeArrowheads="1"/>
            </p:cNvSpPr>
            <p:nvPr/>
          </p:nvSpPr>
          <p:spPr bwMode="auto">
            <a:xfrm>
              <a:off x="5997" y="1750"/>
              <a:ext cx="188" cy="1946"/>
            </a:xfrm>
            <a:prstGeom prst="upDownArrow">
              <a:avLst>
                <a:gd name="adj1" fmla="val 31472"/>
                <a:gd name="adj2" fmla="val 161544"/>
              </a:avLst>
            </a:prstGeom>
            <a:gradFill rotWithShape="1">
              <a:gsLst>
                <a:gs pos="0">
                  <a:srgbClr val="0E1C45"/>
                </a:gs>
                <a:gs pos="50000">
                  <a:srgbClr val="3366FF"/>
                </a:gs>
                <a:gs pos="100000">
                  <a:srgbClr val="0E1C45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396" name="AutoShape 14"/>
            <p:cNvSpPr>
              <a:spLocks noChangeArrowheads="1"/>
            </p:cNvSpPr>
            <p:nvPr/>
          </p:nvSpPr>
          <p:spPr bwMode="auto">
            <a:xfrm>
              <a:off x="2484" y="9833"/>
              <a:ext cx="7256" cy="540"/>
            </a:xfrm>
            <a:prstGeom prst="ribbon">
              <a:avLst>
                <a:gd name="adj1" fmla="val 12500"/>
                <a:gd name="adj2" fmla="val 65019"/>
              </a:avLst>
            </a:prstGeom>
            <a:gradFill rotWithShape="1">
              <a:gsLst>
                <a:gs pos="0">
                  <a:srgbClr val="FF99CC"/>
                </a:gs>
                <a:gs pos="100000">
                  <a:srgbClr val="A46283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397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3573" y="8936"/>
              <a:ext cx="4702" cy="1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Воспитательное </a:t>
              </a:r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  пространство   села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endParaRPr>
            </a:p>
          </p:txBody>
        </p:sp>
        <p:sp>
          <p:nvSpPr>
            <p:cNvPr id="16398" name="AutoShape 16"/>
            <p:cNvSpPr>
              <a:spLocks noChangeArrowheads="1"/>
            </p:cNvSpPr>
            <p:nvPr/>
          </p:nvSpPr>
          <p:spPr bwMode="auto">
            <a:xfrm>
              <a:off x="6065" y="6267"/>
              <a:ext cx="229" cy="2760"/>
            </a:xfrm>
            <a:prstGeom prst="upDownArrow">
              <a:avLst>
                <a:gd name="adj1" fmla="val 29407"/>
                <a:gd name="adj2" fmla="val 150655"/>
              </a:avLst>
            </a:prstGeom>
            <a:gradFill rotWithShape="1">
              <a:gsLst>
                <a:gs pos="0">
                  <a:srgbClr val="0E1C45"/>
                </a:gs>
                <a:gs pos="50000">
                  <a:srgbClr val="3366FF"/>
                </a:gs>
                <a:gs pos="100000">
                  <a:srgbClr val="0E1C45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grpSp>
          <p:nvGrpSpPr>
            <p:cNvPr id="16399" name="Group 17"/>
            <p:cNvGrpSpPr>
              <a:grpSpLocks/>
            </p:cNvGrpSpPr>
            <p:nvPr/>
          </p:nvGrpSpPr>
          <p:grpSpPr bwMode="auto">
            <a:xfrm>
              <a:off x="2664" y="1733"/>
              <a:ext cx="2160" cy="1215"/>
              <a:chOff x="2664" y="1733"/>
              <a:chExt cx="2160" cy="1215"/>
            </a:xfrm>
          </p:grpSpPr>
          <p:sp>
            <p:nvSpPr>
              <p:cNvPr id="16418" name="AutoShape 18"/>
              <p:cNvSpPr>
                <a:spLocks noChangeArrowheads="1"/>
              </p:cNvSpPr>
              <p:nvPr/>
            </p:nvSpPr>
            <p:spPr bwMode="auto">
              <a:xfrm>
                <a:off x="2664" y="1733"/>
                <a:ext cx="2160" cy="1215"/>
              </a:xfrm>
              <a:prstGeom prst="verticalScroll">
                <a:avLst>
                  <a:gd name="adj" fmla="val 25000"/>
                </a:avLst>
              </a:prstGeom>
              <a:gradFill rotWithShape="1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b="0"/>
              </a:p>
            </p:txBody>
          </p:sp>
          <p:sp>
            <p:nvSpPr>
              <p:cNvPr id="16419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14" y="2138"/>
                <a:ext cx="1260" cy="5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2800" kern="10" dirty="0" smtClean="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/>
                  </a:rPr>
                  <a:t>Вокальный кружок</a:t>
                </a:r>
                <a:endParaRPr lang="ru-RU" sz="2800" kern="10" dirty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endParaRPr>
              </a:p>
            </p:txBody>
          </p:sp>
        </p:grpSp>
        <p:grpSp>
          <p:nvGrpSpPr>
            <p:cNvPr id="16400" name="Group 20"/>
            <p:cNvGrpSpPr>
              <a:grpSpLocks/>
            </p:cNvGrpSpPr>
            <p:nvPr/>
          </p:nvGrpSpPr>
          <p:grpSpPr bwMode="auto">
            <a:xfrm>
              <a:off x="7351" y="1725"/>
              <a:ext cx="2160" cy="1215"/>
              <a:chOff x="7074" y="1733"/>
              <a:chExt cx="2160" cy="1215"/>
            </a:xfrm>
          </p:grpSpPr>
          <p:sp>
            <p:nvSpPr>
              <p:cNvPr id="16416" name="AutoShape 21"/>
              <p:cNvSpPr>
                <a:spLocks noChangeArrowheads="1"/>
              </p:cNvSpPr>
              <p:nvPr/>
            </p:nvSpPr>
            <p:spPr bwMode="auto">
              <a:xfrm flipH="1">
                <a:off x="7074" y="1733"/>
                <a:ext cx="2160" cy="1215"/>
              </a:xfrm>
              <a:prstGeom prst="verticalScroll">
                <a:avLst>
                  <a:gd name="adj" fmla="val 25000"/>
                </a:avLst>
              </a:prstGeom>
              <a:gradFill rotWithShape="1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b="0"/>
              </a:p>
            </p:txBody>
          </p:sp>
          <p:sp>
            <p:nvSpPr>
              <p:cNvPr id="16417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7432" y="2138"/>
                <a:ext cx="1442" cy="5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2800" kern="10" dirty="0" smtClean="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/>
                  </a:rPr>
                  <a:t>Дискотеки</a:t>
                </a:r>
                <a:endParaRPr lang="ru-RU" sz="2800" kern="10" dirty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endParaRPr>
              </a:p>
            </p:txBody>
          </p:sp>
        </p:grpSp>
        <p:grpSp>
          <p:nvGrpSpPr>
            <p:cNvPr id="16401" name="Group 23"/>
            <p:cNvGrpSpPr>
              <a:grpSpLocks/>
            </p:cNvGrpSpPr>
            <p:nvPr/>
          </p:nvGrpSpPr>
          <p:grpSpPr bwMode="auto">
            <a:xfrm>
              <a:off x="2360" y="4359"/>
              <a:ext cx="2160" cy="1388"/>
              <a:chOff x="2360" y="4359"/>
              <a:chExt cx="2160" cy="1388"/>
            </a:xfrm>
          </p:grpSpPr>
          <p:sp>
            <p:nvSpPr>
              <p:cNvPr id="16414" name="AutoShape 24"/>
              <p:cNvSpPr>
                <a:spLocks noChangeArrowheads="1"/>
              </p:cNvSpPr>
              <p:nvPr/>
            </p:nvSpPr>
            <p:spPr bwMode="auto">
              <a:xfrm>
                <a:off x="2360" y="4359"/>
                <a:ext cx="2160" cy="1388"/>
              </a:xfrm>
              <a:prstGeom prst="verticalScroll">
                <a:avLst>
                  <a:gd name="adj" fmla="val 25000"/>
                </a:avLst>
              </a:prstGeom>
              <a:gradFill rotWithShape="1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b="0"/>
              </a:p>
            </p:txBody>
          </p:sp>
          <p:sp>
            <p:nvSpPr>
              <p:cNvPr id="16415" name="WordArt 25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05" y="4826"/>
                <a:ext cx="1260" cy="81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2800" kern="10" dirty="0" smtClean="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/>
                  </a:rPr>
                  <a:t>Юбилеи</a:t>
                </a:r>
                <a:endParaRPr lang="ru-RU" sz="2800" kern="10" dirty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endParaRPr>
              </a:p>
            </p:txBody>
          </p:sp>
        </p:grpSp>
        <p:grpSp>
          <p:nvGrpSpPr>
            <p:cNvPr id="16402" name="Group 26"/>
            <p:cNvGrpSpPr>
              <a:grpSpLocks/>
            </p:cNvGrpSpPr>
            <p:nvPr/>
          </p:nvGrpSpPr>
          <p:grpSpPr bwMode="auto">
            <a:xfrm>
              <a:off x="7636" y="4306"/>
              <a:ext cx="2160" cy="1388"/>
              <a:chOff x="7704" y="4298"/>
              <a:chExt cx="2160" cy="1388"/>
            </a:xfrm>
          </p:grpSpPr>
          <p:sp>
            <p:nvSpPr>
              <p:cNvPr id="16412" name="AutoShape 27"/>
              <p:cNvSpPr>
                <a:spLocks noChangeArrowheads="1"/>
              </p:cNvSpPr>
              <p:nvPr/>
            </p:nvSpPr>
            <p:spPr bwMode="auto">
              <a:xfrm flipH="1">
                <a:off x="7704" y="4298"/>
                <a:ext cx="2160" cy="1388"/>
              </a:xfrm>
              <a:prstGeom prst="verticalScroll">
                <a:avLst>
                  <a:gd name="adj" fmla="val 25000"/>
                </a:avLst>
              </a:prstGeom>
              <a:gradFill rotWithShape="1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b="0"/>
              </a:p>
            </p:txBody>
          </p:sp>
          <p:sp>
            <p:nvSpPr>
              <p:cNvPr id="16413" name="WordArt 28"/>
              <p:cNvSpPr>
                <a:spLocks noChangeArrowheads="1" noChangeShapeType="1" noTextEdit="1"/>
              </p:cNvSpPr>
              <p:nvPr/>
            </p:nvSpPr>
            <p:spPr bwMode="auto">
              <a:xfrm>
                <a:off x="8117" y="4871"/>
                <a:ext cx="1350" cy="4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2800" kern="10" dirty="0" smtClean="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/>
                  </a:rPr>
                  <a:t>Кружки по интересам</a:t>
                </a:r>
                <a:endParaRPr lang="ru-RU" sz="2800" kern="10" dirty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endParaRPr>
              </a:p>
            </p:txBody>
          </p:sp>
        </p:grpSp>
        <p:sp>
          <p:nvSpPr>
            <p:cNvPr id="16403" name="AutoShape 29"/>
            <p:cNvSpPr>
              <a:spLocks noChangeArrowheads="1"/>
            </p:cNvSpPr>
            <p:nvPr/>
          </p:nvSpPr>
          <p:spPr bwMode="auto">
            <a:xfrm rot="-1295139">
              <a:off x="4523" y="2917"/>
              <a:ext cx="132" cy="778"/>
            </a:xfrm>
            <a:prstGeom prst="upDownArrow">
              <a:avLst>
                <a:gd name="adj1" fmla="val 36046"/>
                <a:gd name="adj2" fmla="val 166749"/>
              </a:avLst>
            </a:prstGeom>
            <a:gradFill rotWithShape="1">
              <a:gsLst>
                <a:gs pos="0">
                  <a:srgbClr val="0E1C45"/>
                </a:gs>
                <a:gs pos="50000">
                  <a:srgbClr val="3366FF"/>
                </a:gs>
                <a:gs pos="100000">
                  <a:srgbClr val="0E1C45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404" name="AutoShape 30"/>
            <p:cNvSpPr>
              <a:spLocks noChangeArrowheads="1"/>
            </p:cNvSpPr>
            <p:nvPr/>
          </p:nvSpPr>
          <p:spPr bwMode="auto">
            <a:xfrm rot="1295139" flipH="1">
              <a:off x="7505" y="2910"/>
              <a:ext cx="132" cy="778"/>
            </a:xfrm>
            <a:prstGeom prst="upDownArrow">
              <a:avLst>
                <a:gd name="adj1" fmla="val 36046"/>
                <a:gd name="adj2" fmla="val 166749"/>
              </a:avLst>
            </a:prstGeom>
            <a:gradFill rotWithShape="1">
              <a:gsLst>
                <a:gs pos="0">
                  <a:srgbClr val="0E1C45"/>
                </a:gs>
                <a:gs pos="50000">
                  <a:srgbClr val="3366FF"/>
                </a:gs>
                <a:gs pos="100000">
                  <a:srgbClr val="0E1C45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405" name="AutoShape 31"/>
            <p:cNvSpPr>
              <a:spLocks noChangeArrowheads="1"/>
            </p:cNvSpPr>
            <p:nvPr/>
          </p:nvSpPr>
          <p:spPr bwMode="auto">
            <a:xfrm flipH="1">
              <a:off x="7657" y="7236"/>
              <a:ext cx="2160" cy="1388"/>
            </a:xfrm>
            <a:prstGeom prst="verticalScroll">
              <a:avLst>
                <a:gd name="adj" fmla="val 25000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40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8073" y="7797"/>
              <a:ext cx="1350" cy="4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28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Преподаватели</a:t>
              </a:r>
            </a:p>
            <a:p>
              <a:pPr algn="ctr"/>
              <a:r>
                <a:rPr lang="ru-RU" sz="28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школы</a:t>
              </a:r>
            </a:p>
          </p:txBody>
        </p:sp>
        <p:grpSp>
          <p:nvGrpSpPr>
            <p:cNvPr id="16407" name="Group 33"/>
            <p:cNvGrpSpPr>
              <a:grpSpLocks/>
            </p:cNvGrpSpPr>
            <p:nvPr/>
          </p:nvGrpSpPr>
          <p:grpSpPr bwMode="auto">
            <a:xfrm>
              <a:off x="2394" y="7268"/>
              <a:ext cx="2160" cy="1388"/>
              <a:chOff x="2394" y="7268"/>
              <a:chExt cx="2160" cy="1388"/>
            </a:xfrm>
          </p:grpSpPr>
          <p:sp>
            <p:nvSpPr>
              <p:cNvPr id="16410" name="AutoShape 34"/>
              <p:cNvSpPr>
                <a:spLocks noChangeArrowheads="1"/>
              </p:cNvSpPr>
              <p:nvPr/>
            </p:nvSpPr>
            <p:spPr bwMode="auto">
              <a:xfrm>
                <a:off x="2394" y="7268"/>
                <a:ext cx="2160" cy="1388"/>
              </a:xfrm>
              <a:prstGeom prst="verticalScroll">
                <a:avLst>
                  <a:gd name="adj" fmla="val 25000"/>
                </a:avLst>
              </a:prstGeom>
              <a:gradFill rotWithShape="1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b="0"/>
              </a:p>
            </p:txBody>
          </p:sp>
          <p:sp>
            <p:nvSpPr>
              <p:cNvPr id="16411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2990" y="7808"/>
                <a:ext cx="961" cy="60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2800" kern="10" dirty="0" smtClean="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/>
                  </a:rPr>
                  <a:t>Праздники </a:t>
                </a:r>
                <a:endParaRPr lang="ru-RU" sz="2800" kern="10" dirty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endParaRPr>
              </a:p>
            </p:txBody>
          </p:sp>
        </p:grpSp>
        <p:sp>
          <p:nvSpPr>
            <p:cNvPr id="16408" name="AutoShape 36"/>
            <p:cNvSpPr>
              <a:spLocks noChangeArrowheads="1"/>
            </p:cNvSpPr>
            <p:nvPr/>
          </p:nvSpPr>
          <p:spPr bwMode="auto">
            <a:xfrm rot="1295139" flipH="1">
              <a:off x="4529" y="6523"/>
              <a:ext cx="132" cy="780"/>
            </a:xfrm>
            <a:prstGeom prst="upDownArrow">
              <a:avLst>
                <a:gd name="adj1" fmla="val 36046"/>
                <a:gd name="adj2" fmla="val 167178"/>
              </a:avLst>
            </a:prstGeom>
            <a:gradFill rotWithShape="1">
              <a:gsLst>
                <a:gs pos="0">
                  <a:srgbClr val="0E1C45"/>
                </a:gs>
                <a:gs pos="50000">
                  <a:srgbClr val="3366FF"/>
                </a:gs>
                <a:gs pos="100000">
                  <a:srgbClr val="0E1C45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  <p:sp>
          <p:nvSpPr>
            <p:cNvPr id="16409" name="AutoShape 37"/>
            <p:cNvSpPr>
              <a:spLocks noChangeArrowheads="1"/>
            </p:cNvSpPr>
            <p:nvPr/>
          </p:nvSpPr>
          <p:spPr bwMode="auto">
            <a:xfrm rot="-1295139">
              <a:off x="7505" y="6515"/>
              <a:ext cx="132" cy="780"/>
            </a:xfrm>
            <a:prstGeom prst="upDownArrow">
              <a:avLst>
                <a:gd name="adj1" fmla="val 36046"/>
                <a:gd name="adj2" fmla="val 167178"/>
              </a:avLst>
            </a:prstGeom>
            <a:gradFill rotWithShape="1">
              <a:gsLst>
                <a:gs pos="0">
                  <a:srgbClr val="0E1C45"/>
                </a:gs>
                <a:gs pos="50000">
                  <a:srgbClr val="3366FF"/>
                </a:gs>
                <a:gs pos="100000">
                  <a:srgbClr val="0E1C45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b="0"/>
            </a:p>
          </p:txBody>
        </p:sp>
      </p:grpSp>
      <p:pic>
        <p:nvPicPr>
          <p:cNvPr id="33" name="Picture 8" descr="img1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8" y="3786190"/>
            <a:ext cx="2857520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8" descr="img1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00760" y="3857628"/>
            <a:ext cx="2857520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8" descr="img1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3570" y="4000504"/>
            <a:ext cx="2857520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2" descr="C:\Users\Администратор\Desktop\134902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572008"/>
            <a:ext cx="2549356" cy="1428760"/>
          </a:xfrm>
          <a:prstGeom prst="rect">
            <a:avLst/>
          </a:prstGeom>
          <a:noFill/>
        </p:spPr>
      </p:pic>
      <p:pic>
        <p:nvPicPr>
          <p:cNvPr id="37" name="Picture 2" descr="C:\Users\Администратор\Desktop\134902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571876"/>
            <a:ext cx="2549356" cy="1428760"/>
          </a:xfrm>
          <a:prstGeom prst="rect">
            <a:avLst/>
          </a:prstGeom>
          <a:noFill/>
        </p:spPr>
      </p:pic>
      <p:pic>
        <p:nvPicPr>
          <p:cNvPr id="38" name="Picture 2" descr="C:\Users\Администратор\Desktop\134902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643314"/>
            <a:ext cx="2549356" cy="1428760"/>
          </a:xfrm>
          <a:prstGeom prst="rect">
            <a:avLst/>
          </a:prstGeom>
          <a:noFill/>
        </p:spPr>
      </p:pic>
      <p:pic>
        <p:nvPicPr>
          <p:cNvPr id="39" name="Picture 2" descr="C:\Users\Администратор\Desktop\134902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500042"/>
            <a:ext cx="2549356" cy="142876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/>
          <p:cNvSpPr>
            <a:spLocks noChangeArrowheads="1"/>
          </p:cNvSpPr>
          <p:nvPr/>
        </p:nvSpPr>
        <p:spPr bwMode="gray">
          <a:xfrm>
            <a:off x="250825" y="4508500"/>
            <a:ext cx="3240088" cy="2105025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3316" name="AutoShape 5"/>
          <p:cNvSpPr>
            <a:spLocks noChangeArrowheads="1"/>
          </p:cNvSpPr>
          <p:nvPr/>
        </p:nvSpPr>
        <p:spPr bwMode="gray">
          <a:xfrm>
            <a:off x="739775" y="48482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r>
              <a:rPr lang="ru-RU" b="0" dirty="0" smtClean="0"/>
              <a:t>Танцевальный кружок</a:t>
            </a:r>
            <a:endParaRPr lang="ru-RU" b="0" dirty="0"/>
          </a:p>
        </p:txBody>
      </p:sp>
      <p:sp>
        <p:nvSpPr>
          <p:cNvPr id="13318" name="AutoShape 8"/>
          <p:cNvSpPr>
            <a:spLocks noChangeArrowheads="1"/>
          </p:cNvSpPr>
          <p:nvPr/>
        </p:nvSpPr>
        <p:spPr bwMode="ltGray">
          <a:xfrm>
            <a:off x="395288" y="1484313"/>
            <a:ext cx="3024187" cy="230505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3319" name="AutoShape 9"/>
          <p:cNvSpPr>
            <a:spLocks noChangeArrowheads="1"/>
          </p:cNvSpPr>
          <p:nvPr/>
        </p:nvSpPr>
        <p:spPr bwMode="gray">
          <a:xfrm>
            <a:off x="739775" y="2486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0" dirty="0" smtClean="0"/>
              <a:t>Вокально-хоровое</a:t>
            </a:r>
          </a:p>
          <a:p>
            <a:pPr algn="ctr"/>
            <a:r>
              <a:rPr lang="ru-RU" b="0" dirty="0" smtClean="0"/>
              <a:t> пение</a:t>
            </a:r>
            <a:endParaRPr lang="ru-RU" b="0" dirty="0"/>
          </a:p>
        </p:txBody>
      </p:sp>
      <p:sp>
        <p:nvSpPr>
          <p:cNvPr id="13321" name="AutoShape 12"/>
          <p:cNvSpPr>
            <a:spLocks noChangeArrowheads="1"/>
          </p:cNvSpPr>
          <p:nvPr/>
        </p:nvSpPr>
        <p:spPr bwMode="gray">
          <a:xfrm>
            <a:off x="6019800" y="4419600"/>
            <a:ext cx="2873375" cy="2105025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3322" name="AutoShape 13"/>
          <p:cNvSpPr>
            <a:spLocks noChangeArrowheads="1"/>
          </p:cNvSpPr>
          <p:nvPr/>
        </p:nvSpPr>
        <p:spPr bwMode="gray">
          <a:xfrm>
            <a:off x="6073775" y="48482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3323" name="AutoShape 16"/>
          <p:cNvSpPr>
            <a:spLocks noChangeArrowheads="1"/>
          </p:cNvSpPr>
          <p:nvPr/>
        </p:nvSpPr>
        <p:spPr bwMode="gray">
          <a:xfrm>
            <a:off x="6019800" y="1557338"/>
            <a:ext cx="2944813" cy="2100262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3324" name="AutoShape 17"/>
          <p:cNvSpPr>
            <a:spLocks noChangeArrowheads="1"/>
          </p:cNvSpPr>
          <p:nvPr/>
        </p:nvSpPr>
        <p:spPr bwMode="gray">
          <a:xfrm>
            <a:off x="6073775" y="2486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3325" name="Text Box 9"/>
          <p:cNvSpPr txBox="1">
            <a:spLocks noChangeArrowheads="1"/>
          </p:cNvSpPr>
          <p:nvPr/>
        </p:nvSpPr>
        <p:spPr bwMode="gray">
          <a:xfrm>
            <a:off x="6084888" y="2420938"/>
            <a:ext cx="280828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B08200"/>
                </a:solidFill>
                <a:cs typeface="Arial" charset="0"/>
              </a:rPr>
              <a:t>«Сударушка»</a:t>
            </a:r>
          </a:p>
          <a:p>
            <a:pPr algn="ctr"/>
            <a:r>
              <a:rPr lang="ru-RU" sz="1400" dirty="0" smtClean="0">
                <a:solidFill>
                  <a:srgbClr val="B08200"/>
                </a:solidFill>
                <a:cs typeface="Arial" charset="0"/>
              </a:rPr>
              <a:t>Рукоделие </a:t>
            </a:r>
            <a:endParaRPr lang="en-US" sz="1400" dirty="0">
              <a:solidFill>
                <a:srgbClr val="B08200"/>
              </a:solidFill>
              <a:cs typeface="Arial" charset="0"/>
            </a:endParaRPr>
          </a:p>
        </p:txBody>
      </p:sp>
      <p:grpSp>
        <p:nvGrpSpPr>
          <p:cNvPr id="13326" name="Group 20"/>
          <p:cNvGrpSpPr>
            <a:grpSpLocks/>
          </p:cNvGrpSpPr>
          <p:nvPr/>
        </p:nvGrpSpPr>
        <p:grpSpPr bwMode="auto">
          <a:xfrm>
            <a:off x="3171825" y="2667000"/>
            <a:ext cx="2819400" cy="2803525"/>
            <a:chOff x="1968" y="1488"/>
            <a:chExt cx="1776" cy="1766"/>
          </a:xfrm>
        </p:grpSpPr>
        <p:sp>
          <p:nvSpPr>
            <p:cNvPr id="99349" name="AutoShape 21"/>
            <p:cNvSpPr>
              <a:spLocks noChangeArrowheads="1"/>
            </p:cNvSpPr>
            <p:nvPr/>
          </p:nvSpPr>
          <p:spPr bwMode="lt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 b="0"/>
            </a:p>
          </p:txBody>
        </p:sp>
        <p:sp>
          <p:nvSpPr>
            <p:cNvPr id="99350" name="AutoShape 22"/>
            <p:cNvSpPr>
              <a:spLocks noChangeArrowheads="1"/>
            </p:cNvSpPr>
            <p:nvPr/>
          </p:nvSpPr>
          <p:spPr bwMode="lt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 b="0"/>
            </a:p>
          </p:txBody>
        </p:sp>
        <p:sp>
          <p:nvSpPr>
            <p:cNvPr id="99351" name="AutoShape 23"/>
            <p:cNvSpPr>
              <a:spLocks noChangeArrowheads="1"/>
            </p:cNvSpPr>
            <p:nvPr/>
          </p:nvSpPr>
          <p:spPr bwMode="lt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 b="0"/>
            </a:p>
          </p:txBody>
        </p:sp>
        <p:sp>
          <p:nvSpPr>
            <p:cNvPr id="99352" name="AutoShape 24"/>
            <p:cNvSpPr>
              <a:spLocks noChangeArrowheads="1"/>
            </p:cNvSpPr>
            <p:nvPr/>
          </p:nvSpPr>
          <p:spPr bwMode="lt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 b="0"/>
            </a:p>
          </p:txBody>
        </p:sp>
      </p:grpSp>
      <p:sp>
        <p:nvSpPr>
          <p:cNvPr id="13327" name="WordArt 28"/>
          <p:cNvSpPr>
            <a:spLocks noChangeArrowheads="1" noChangeShapeType="1" noTextEdit="1"/>
          </p:cNvSpPr>
          <p:nvPr/>
        </p:nvSpPr>
        <p:spPr bwMode="invGray">
          <a:xfrm>
            <a:off x="2771774" y="404813"/>
            <a:ext cx="4943498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Клубные формирования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328" name="Text Box 29"/>
          <p:cNvSpPr txBox="1">
            <a:spLocks noChangeArrowheads="1"/>
          </p:cNvSpPr>
          <p:nvPr/>
        </p:nvSpPr>
        <p:spPr bwMode="invGray">
          <a:xfrm>
            <a:off x="5715009" y="4724400"/>
            <a:ext cx="3105142" cy="16158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Воспитание </a:t>
            </a:r>
            <a:r>
              <a:rPr lang="ru-RU" dirty="0" smtClean="0">
                <a:solidFill>
                  <a:srgbClr val="C00000"/>
                </a:solidFill>
              </a:rPr>
              <a:t>в людях уважения	к социально-культурному наследию </a:t>
            </a:r>
            <a:r>
              <a:rPr lang="ru-RU" dirty="0" err="1" smtClean="0">
                <a:solidFill>
                  <a:srgbClr val="C00000"/>
                </a:solidFill>
              </a:rPr>
              <a:t>села,России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  <a:p>
            <a:pPr algn="ctr">
              <a:spcBef>
                <a:spcPct val="50000"/>
              </a:spcBef>
            </a:pPr>
            <a:endParaRPr lang="ru-RU" b="0" dirty="0">
              <a:solidFill>
                <a:srgbClr val="171C06"/>
              </a:solidFill>
            </a:endParaRPr>
          </a:p>
        </p:txBody>
      </p:sp>
      <p:pic>
        <p:nvPicPr>
          <p:cNvPr id="22" name="Picture 9" descr="E:\ира п\100 лет Борисоглебке\DSC08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263262"/>
            <a:ext cx="3143272" cy="242889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 rot="10284558" flipV="1">
            <a:off x="2637411" y="5386477"/>
            <a:ext cx="309327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Любительские объединения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" name="Picture 3" descr="C:\Users\Связной\Desktop\Физминутки новые\физминутки\зарядки\2258004-bfb9fbe001ee8cc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2180739" cy="2071702"/>
          </a:xfrm>
          <a:prstGeom prst="rect">
            <a:avLst/>
          </a:prstGeom>
          <a:noFill/>
        </p:spPr>
      </p:pic>
      <p:pic>
        <p:nvPicPr>
          <p:cNvPr id="3074" name="Picture 2" descr="E:\30 мая 2017год\Scan\Scan_20170523_214942.jpg"/>
          <p:cNvPicPr>
            <a:picLocks noChangeAspect="1" noChangeArrowheads="1"/>
          </p:cNvPicPr>
          <p:nvPr/>
        </p:nvPicPr>
        <p:blipFill>
          <a:blip r:embed="rId4" cstate="print"/>
          <a:srcRect l="16304" t="4684" r="12560" b="4684"/>
          <a:stretch>
            <a:fillRect/>
          </a:stretch>
        </p:blipFill>
        <p:spPr bwMode="auto">
          <a:xfrm>
            <a:off x="6715140" y="2928934"/>
            <a:ext cx="1791665" cy="1571636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643306" y="1571612"/>
            <a:ext cx="192882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Театральный кружок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neral_ani">
  <a:themeElements>
    <a:clrScheme name="general_ani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general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al_ani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ani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ani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</TotalTime>
  <Words>886</Words>
  <Application>Microsoft Office PowerPoint</Application>
  <PresentationFormat>Экран (4:3)</PresentationFormat>
  <Paragraphs>194</Paragraphs>
  <Slides>37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general_ani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Визуальная характеристика Творческое досье:</vt:lpstr>
      <vt:lpstr>Презентация PowerPoint</vt:lpstr>
      <vt:lpstr>Направления работы:</vt:lpstr>
      <vt:lpstr> С кем работаем и сотрудничаем: </vt:lpstr>
      <vt:lpstr>Юбилей села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23 февраля- это Вам не тра- ля-ля- Это День Защитника Отечества!</vt:lpstr>
      <vt:lpstr> У нас для всех на сцене и в зале  места хватит. </vt:lpstr>
      <vt:lpstr>На районной сцена в  РДК  выступаем: звёзд с неба не хватаем, но аплодисменты и цветы… срываем!!</vt:lpstr>
      <vt:lpstr>Мы- не звёзды, но награды имеем</vt:lpstr>
      <vt:lpstr>Презентация PowerPoint</vt:lpstr>
      <vt:lpstr>Презентация PowerPoint</vt:lpstr>
      <vt:lpstr>Положительная динамика деятельности коллектива  МКУК с.Борисоглебское </vt:lpstr>
      <vt:lpstr>Динамика  посещаемости наших мероприятий:</vt:lpstr>
      <vt:lpstr>Презентация PowerPoint</vt:lpstr>
      <vt:lpstr>Презентация PowerPoint</vt:lpstr>
      <vt:lpstr>Мы –счастливые люди!        Мы -  клубные работники!  Мы- работники культуры! Мы- творческие натуры!  Пока мы мечтать умеем,   пока любить мы умеем, все трудности преодолеем,      мы будем идти вперед!</vt:lpstr>
      <vt:lpstr>Презентация PowerPoint</vt:lpstr>
      <vt:lpstr>Приезжайте в гости к нам, вы-  не пожалеете!</vt:lpstr>
      <vt:lpstr>Презентация PowerPoint</vt:lpstr>
      <vt:lpstr>За внимание!</vt:lpstr>
    </vt:vector>
  </TitlesOfParts>
  <Company>Vsh2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V13</dc:creator>
  <cp:lastModifiedBy>данила</cp:lastModifiedBy>
  <cp:revision>44</cp:revision>
  <dcterms:created xsi:type="dcterms:W3CDTF">2010-02-01T07:55:41Z</dcterms:created>
  <dcterms:modified xsi:type="dcterms:W3CDTF">2017-10-30T10:03:15Z</dcterms:modified>
</cp:coreProperties>
</file>